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Lst>
  <p:sldSz cy="3981450" cx="7620000"/>
  <p:notesSz cx="6858000" cy="9144000"/>
  <p:embeddedFontLst>
    <p:embeddedFont>
      <p:font typeface="Open Sans"/>
      <p:regular r:id="rId69"/>
      <p:bold r:id="rId70"/>
      <p:italic r:id="rId71"/>
      <p:boldItalic r:id="rId7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GoogleSlidesCustomDataVersion2">
      <go:slidesCustomData xmlns:go="http://customooxmlschemas.google.com/" r:id="rId73" roundtripDataSignature="AMtx7mjqkZs+coTuDjnqx4g3RJ2P/TKm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customschemas.google.com/relationships/presentationmetadata" Target="metadata"/><Relationship Id="rId72" Type="http://schemas.openxmlformats.org/officeDocument/2006/relationships/font" Target="fonts/OpenSans-boldItalic.fntdata"/><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italic.fntdata"/><Relationship Id="rId70" Type="http://schemas.openxmlformats.org/officeDocument/2006/relationships/font" Target="fonts/OpenSans-bold.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OpenSans-regular.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3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3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3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3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4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4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4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4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4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5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5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5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0" name="Google Shape;640;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5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5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2" name="Google Shape;662;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5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3" name="Google Shape;673;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5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5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p6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6" name="Google Shape;706;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6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6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6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6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7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7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7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7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6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6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6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6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6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6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6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6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6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7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7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7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7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7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7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7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7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7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7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7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6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6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doi/10.5281/zenodo.5568482"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zenodo.org/doi/10.5281/zenodo.5568482"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7" name="Google Shape;57;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8" name="Google Shape;58;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 name="Google Shape;59;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p1"/>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i="0" lang="en" sz="2100" u="none" cap="none" strike="noStrike">
                <a:solidFill>
                  <a:srgbClr val="004993"/>
                </a:solidFill>
                <a:latin typeface="Open Sans"/>
                <a:ea typeface="Open Sans"/>
                <a:cs typeface="Open Sans"/>
                <a:sym typeface="Open Sans"/>
              </a:rPr>
              <a:t>Use our templates to advocate </a:t>
            </a:r>
            <a:endParaRPr b="1" i="0" sz="21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rPr b="1" i="0" lang="en" sz="2100" u="none" cap="none" strike="noStrike">
                <a:solidFill>
                  <a:srgbClr val="004993"/>
                </a:solidFill>
                <a:latin typeface="Open Sans"/>
                <a:ea typeface="Open Sans"/>
                <a:cs typeface="Open Sans"/>
                <a:sym typeface="Open Sans"/>
              </a:rPr>
              <a:t>for Open Education</a:t>
            </a:r>
            <a:endParaRPr b="1" i="0" sz="2100" u="none" cap="none" strike="noStrike">
              <a:solidFill>
                <a:srgbClr val="004993"/>
              </a:solidFill>
              <a:latin typeface="Open Sans"/>
              <a:ea typeface="Open Sans"/>
              <a:cs typeface="Open Sans"/>
              <a:sym typeface="Open Sans"/>
            </a:endParaRPr>
          </a:p>
        </p:txBody>
      </p:sp>
      <p:pic>
        <p:nvPicPr>
          <p:cNvPr id="61" name="Google Shape;61;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2" name="Google Shape;62;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10"/>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should be:</a:t>
            </a:r>
            <a:endParaRPr b="1" i="0" sz="5300" u="none" cap="none" strike="noStrike">
              <a:solidFill>
                <a:srgbClr val="004993"/>
              </a:solidFill>
              <a:latin typeface="Open Sans"/>
              <a:ea typeface="Open Sans"/>
              <a:cs typeface="Open Sans"/>
              <a:sym typeface="Open Sans"/>
            </a:endParaRPr>
          </a:p>
        </p:txBody>
      </p:sp>
      <p:sp>
        <p:nvSpPr>
          <p:cNvPr id="153" name="Google Shape;153;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 sz="16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55" name="Google Shape;155;p10"/>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10"/>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3"/>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7" name="Google Shape;157;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8" name="Google Shape;158;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9" name="Google Shape;159;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0" name="Google Shape;160;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1"/>
          <p:cNvSpPr txBox="1"/>
          <p:nvPr/>
        </p:nvSpPr>
        <p:spPr>
          <a:xfrm>
            <a:off x="1908000" y="3339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can:</a:t>
            </a:r>
            <a:endParaRPr b="1" i="0" sz="5300" u="none" cap="none" strike="noStrike">
              <a:solidFill>
                <a:srgbClr val="004993"/>
              </a:solidFill>
              <a:latin typeface="Open Sans"/>
              <a:ea typeface="Open Sans"/>
              <a:cs typeface="Open Sans"/>
              <a:sym typeface="Open Sans"/>
            </a:endParaRPr>
          </a:p>
        </p:txBody>
      </p:sp>
      <p:sp>
        <p:nvSpPr>
          <p:cNvPr id="166" name="Google Shape;166;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11"/>
          <p:cNvSpPr txBox="1"/>
          <p:nvPr/>
        </p:nvSpPr>
        <p:spPr>
          <a:xfrm>
            <a:off x="19080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8" name="Google Shape;168;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9" name="Google Shape;169;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70" name="Google Shape;170;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1" name="Google Shape;171;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2" name="Google Shape;172;p11"/>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73" name="Google Shape;173;p11"/>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12"/>
          <p:cNvSpPr txBox="1"/>
          <p:nvPr/>
        </p:nvSpPr>
        <p:spPr>
          <a:xfrm>
            <a:off x="1724594" y="7241"/>
            <a:ext cx="5637900" cy="1326900"/>
          </a:xfrm>
          <a:prstGeom prst="rect">
            <a:avLst/>
          </a:prstGeom>
          <a:noFill/>
          <a:ln>
            <a:noFill/>
          </a:ln>
        </p:spPr>
        <p:txBody>
          <a:bodyPr anchorCtr="0" anchor="t" bIns="74375" lIns="74375" spcFirstLastPara="1" rIns="74375" wrap="square" tIns="74375">
            <a:spAutoFit/>
          </a:bodyPr>
          <a:lstStyle/>
          <a:p>
            <a:pPr indent="0" lvl="0" marL="0" marR="0" rtl="0" algn="l">
              <a:lnSpc>
                <a:spcPct val="91000"/>
              </a:lnSpc>
              <a:spcBef>
                <a:spcPts val="3100"/>
              </a:spcBef>
              <a:spcAft>
                <a:spcPts val="3100"/>
              </a:spcAft>
              <a:buClr>
                <a:srgbClr val="000000"/>
              </a:buClr>
              <a:buSzPts val="1500"/>
              <a:buFont typeface="Arial"/>
              <a:buNone/>
            </a:pPr>
            <a:r>
              <a:rPr b="1" i="0" lang="en" sz="1800" u="none" cap="none" strike="noStrike">
                <a:solidFill>
                  <a:srgbClr val="004993"/>
                </a:solidFill>
                <a:latin typeface="Open Sans"/>
                <a:ea typeface="Open Sans"/>
                <a:cs typeface="Open Sans"/>
                <a:sym typeface="Open Sans"/>
              </a:rPr>
              <a:t>Open Education = OER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appropriate pedagogical methodologies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well-designed learning objectives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diversity of learning activities </a:t>
            </a:r>
            <a:r>
              <a:rPr b="1" i="0" lang="en" sz="1800" u="none" cap="none" strike="noStrike">
                <a:solidFill>
                  <a:srgbClr val="45BEDF"/>
                </a:solidFill>
                <a:latin typeface="Open Sans"/>
                <a:ea typeface="Open Sans"/>
                <a:cs typeface="Open Sans"/>
                <a:sym typeface="Open Sans"/>
              </a:rPr>
              <a:t>=</a:t>
            </a:r>
            <a:endParaRPr b="1" i="0" sz="1800" u="none" cap="none" strike="noStrike">
              <a:solidFill>
                <a:srgbClr val="45BEDF"/>
              </a:solidFill>
              <a:latin typeface="Open Sans"/>
              <a:ea typeface="Open Sans"/>
              <a:cs typeface="Open Sans"/>
              <a:sym typeface="Open Sans"/>
            </a:endParaRPr>
          </a:p>
        </p:txBody>
      </p:sp>
      <p:sp>
        <p:nvSpPr>
          <p:cNvPr id="179" name="Google Shape;179;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2"/>
          <p:cNvSpPr txBox="1"/>
          <p:nvPr/>
        </p:nvSpPr>
        <p:spPr>
          <a:xfrm>
            <a:off x="1755600" y="1459338"/>
            <a:ext cx="5511900" cy="1693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 sz="15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81" name="Google Shape;181;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82" name="Google Shape;182;p12"/>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83" name="Google Shape;183;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4" name="Google Shape;184;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85" name="Google Shape;185;p12"/>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86" name="Google Shape;186;p12"/>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3"/>
          <p:cNvSpPr txBox="1"/>
          <p:nvPr/>
        </p:nvSpPr>
        <p:spPr>
          <a:xfrm>
            <a:off x="2634100" y="856500"/>
            <a:ext cx="5088300" cy="179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 sz="2400" u="none" cap="none" strike="noStrike">
                <a:solidFill>
                  <a:srgbClr val="004993"/>
                </a:solidFill>
                <a:latin typeface="Open Sans"/>
                <a:ea typeface="Open Sans"/>
                <a:cs typeface="Open Sans"/>
                <a:sym typeface="Open Sans"/>
              </a:rPr>
              <a:t>Ensure enduring access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1000"/>
              </a:spcBef>
              <a:spcAft>
                <a:spcPts val="1000"/>
              </a:spcAft>
              <a:buClr>
                <a:srgbClr val="000000"/>
              </a:buClr>
              <a:buSzPts val="1100"/>
              <a:buFont typeface="Arial"/>
              <a:buNone/>
            </a:pPr>
            <a:r>
              <a:rPr b="0" i="0" lang="en" sz="2400" u="none" cap="none" strike="noStrike">
                <a:solidFill>
                  <a:srgbClr val="004993"/>
                </a:solidFill>
                <a:latin typeface="Open Sans"/>
                <a:ea typeface="Open Sans"/>
                <a:cs typeface="Open Sans"/>
                <a:sym typeface="Open Sans"/>
              </a:rPr>
              <a:t>Students will be able to access resources even after they have completed their course.</a:t>
            </a:r>
            <a:endParaRPr b="0" i="0" sz="2400" u="none" cap="none" strike="noStrike">
              <a:solidFill>
                <a:srgbClr val="000000"/>
              </a:solidFill>
              <a:latin typeface="Arial"/>
              <a:ea typeface="Arial"/>
              <a:cs typeface="Arial"/>
              <a:sym typeface="Arial"/>
            </a:endParaRPr>
          </a:p>
        </p:txBody>
      </p:sp>
      <p:sp>
        <p:nvSpPr>
          <p:cNvPr id="193" name="Google Shape;193;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4" name="Google Shape;194;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3"/>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p14"/>
          <p:cNvSpPr txBox="1"/>
          <p:nvPr/>
        </p:nvSpPr>
        <p:spPr>
          <a:xfrm>
            <a:off x="2596575" y="759625"/>
            <a:ext cx="50382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 inclusion</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can be adapted to reflect students’ profiles and scenarios, addressing inclusion needs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at different levels.</a:t>
            </a:r>
            <a:endParaRPr b="0" i="0" sz="2400" u="none" cap="none" strike="noStrike">
              <a:solidFill>
                <a:srgbClr val="000000"/>
              </a:solidFill>
              <a:latin typeface="Arial"/>
              <a:ea typeface="Arial"/>
              <a:cs typeface="Arial"/>
              <a:sym typeface="Arial"/>
            </a:endParaRPr>
          </a:p>
        </p:txBody>
      </p:sp>
      <p:sp>
        <p:nvSpPr>
          <p:cNvPr id="204" name="Google Shape;204;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5" name="Google Shape;205;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4"/>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p15"/>
          <p:cNvSpPr txBox="1"/>
          <p:nvPr/>
        </p:nvSpPr>
        <p:spPr>
          <a:xfrm>
            <a:off x="2611550" y="-2850"/>
            <a:ext cx="4913400" cy="350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Promote diversification of learning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are accessible from every place at any time, repeatedly (and don’t underestimate the value of repetition!), and from a variety of devices and formats. OER also support non-formal and less-formal learning settings.</a:t>
            </a:r>
            <a:endParaRPr b="0" i="0" sz="2400" u="none" cap="none" strike="noStrike">
              <a:solidFill>
                <a:srgbClr val="004993"/>
              </a:solidFill>
              <a:latin typeface="Open Sans"/>
              <a:ea typeface="Open Sans"/>
              <a:cs typeface="Open Sans"/>
              <a:sym typeface="Open Sans"/>
            </a:endParaRPr>
          </a:p>
        </p:txBody>
      </p:sp>
      <p:sp>
        <p:nvSpPr>
          <p:cNvPr id="215" name="Google Shape;215;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6" name="Google Shape;216;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5"/>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p16"/>
          <p:cNvSpPr txBox="1"/>
          <p:nvPr/>
        </p:nvSpPr>
        <p:spPr>
          <a:xfrm>
            <a:off x="2611550" y="518725"/>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Promote lifelong learning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are available to everyone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of all ages, anytime anyone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wants to learn something or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go back to something to refresh the memory of it.</a:t>
            </a:r>
            <a:endParaRPr b="0" i="0" sz="2400" u="none" cap="none" strike="noStrike">
              <a:solidFill>
                <a:srgbClr val="000000"/>
              </a:solidFill>
              <a:latin typeface="Arial"/>
              <a:ea typeface="Arial"/>
              <a:cs typeface="Arial"/>
              <a:sym typeface="Arial"/>
            </a:endParaRPr>
          </a:p>
        </p:txBody>
      </p:sp>
      <p:sp>
        <p:nvSpPr>
          <p:cNvPr id="226" name="Google Shape;226;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7" name="Google Shape;227;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6"/>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p17"/>
          <p:cNvSpPr txBox="1"/>
          <p:nvPr/>
        </p:nvSpPr>
        <p:spPr>
          <a:xfrm>
            <a:off x="2611550" y="65282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Save costs</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High price tags may lead students to use older versions of certain publications; with OER this is not an issue.</a:t>
            </a:r>
            <a:endParaRPr b="0" i="0" sz="2000" u="none" cap="none" strike="noStrike">
              <a:solidFill>
                <a:srgbClr val="000000"/>
              </a:solidFill>
              <a:latin typeface="Arial"/>
              <a:ea typeface="Arial"/>
              <a:cs typeface="Arial"/>
              <a:sym typeface="Arial"/>
            </a:endParaRPr>
          </a:p>
        </p:txBody>
      </p:sp>
      <p:sp>
        <p:nvSpPr>
          <p:cNvPr id="237" name="Google Shape;237;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8" name="Google Shape;238;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p18"/>
          <p:cNvSpPr txBox="1"/>
          <p:nvPr/>
        </p:nvSpPr>
        <p:spPr>
          <a:xfrm>
            <a:off x="2611550" y="888175"/>
            <a:ext cx="50085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Enhance learning opportunities</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Students who use OER do as well, or better, than those using traditional materials.</a:t>
            </a:r>
            <a:endParaRPr b="0" i="0" sz="2000" u="none" cap="none" strike="noStrike">
              <a:solidFill>
                <a:srgbClr val="000000"/>
              </a:solidFill>
              <a:latin typeface="Arial"/>
              <a:ea typeface="Arial"/>
              <a:cs typeface="Arial"/>
              <a:sym typeface="Arial"/>
            </a:endParaRPr>
          </a:p>
        </p:txBody>
      </p:sp>
      <p:sp>
        <p:nvSpPr>
          <p:cNvPr id="248" name="Google Shape;248;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1" name="Google Shape;251;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19"/>
          <p:cNvSpPr txBox="1"/>
          <p:nvPr/>
        </p:nvSpPr>
        <p:spPr>
          <a:xfrm>
            <a:off x="2622275" y="601375"/>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Ensure readiness</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can be available from the very beginning of the courses, which means that students can immediately start working with them. </a:t>
            </a:r>
            <a:endParaRPr b="0" i="0" sz="2000" u="none" cap="none" strike="noStrike">
              <a:solidFill>
                <a:srgbClr val="000000"/>
              </a:solidFill>
              <a:latin typeface="Arial"/>
              <a:ea typeface="Arial"/>
              <a:cs typeface="Arial"/>
              <a:sym typeface="Arial"/>
            </a:endParaRPr>
          </a:p>
        </p:txBody>
      </p:sp>
      <p:sp>
        <p:nvSpPr>
          <p:cNvPr id="259" name="Google Shape;259;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0" name="Google Shape;260;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1" name="Google Shape;261;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9"/>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2"/>
          <p:cNvSpPr txBox="1"/>
          <p:nvPr/>
        </p:nvSpPr>
        <p:spPr>
          <a:xfrm>
            <a:off x="325175" y="252850"/>
            <a:ext cx="6990600" cy="373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900" u="none" cap="none" strike="noStrike">
                <a:solidFill>
                  <a:srgbClr val="004993"/>
                </a:solidFill>
                <a:latin typeface="Open Sans"/>
                <a:ea typeface="Open Sans"/>
                <a:cs typeface="Open Sans"/>
                <a:sym typeface="Open Sans"/>
              </a:rPr>
              <a:t>Welcome to this Open Education Benefits toolkit! </a:t>
            </a:r>
            <a:r>
              <a:rPr b="0" i="0" lang="en" sz="900" u="none" cap="none" strike="noStrike">
                <a:solidFill>
                  <a:srgbClr val="004993"/>
                </a:solidFill>
                <a:latin typeface="Open Sans"/>
                <a:ea typeface="Open Sans"/>
                <a:cs typeface="Open Sans"/>
                <a:sym typeface="Open Sans"/>
              </a:rPr>
              <a:t>It is a set of tools (slides, leaflets, and cards) prepared by </a:t>
            </a:r>
            <a:br>
              <a:rPr b="0" i="0" lang="en" sz="900" u="none" cap="none" strike="noStrike">
                <a:solidFill>
                  <a:srgbClr val="004993"/>
                </a:solidFill>
                <a:latin typeface="Open Sans"/>
                <a:ea typeface="Open Sans"/>
                <a:cs typeface="Open Sans"/>
                <a:sym typeface="Open Sans"/>
              </a:rPr>
            </a:br>
            <a:r>
              <a:rPr b="0" i="0" lang="en" sz="900" u="sng" cap="none" strike="noStrike">
                <a:solidFill>
                  <a:schemeClr val="hlink"/>
                </a:solidFill>
                <a:latin typeface="Open Sans"/>
                <a:ea typeface="Open Sans"/>
                <a:cs typeface="Open Sans"/>
                <a:sym typeface="Open Sans"/>
                <a:hlinkClick r:id="rId3"/>
              </a:rPr>
              <a:t>The European Network of Open Education Librarians</a:t>
            </a:r>
            <a:r>
              <a:rPr b="0" i="0" lang="en" sz="900" u="none" cap="none" strike="noStrike">
                <a:solidFill>
                  <a:srgbClr val="004993"/>
                </a:solidFill>
                <a:latin typeface="Open Sans"/>
                <a:ea typeface="Open Sans"/>
                <a:cs typeface="Open Sans"/>
                <a:sym typeface="Open Sans"/>
              </a:rPr>
              <a:t> (ENOEL). The toolkit aims to help raise awareness of the importance of Open Education and it points out benefits for students, teachers, institutions, society and librarians.</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4993"/>
                </a:solidFill>
                <a:latin typeface="Open Sans"/>
                <a:ea typeface="Open Sans"/>
                <a:cs typeface="Open Sans"/>
                <a:sym typeface="Open Sans"/>
              </a:rPr>
              <a:t>This deck contains </a:t>
            </a:r>
            <a:r>
              <a:rPr b="1" i="0" lang="en" sz="800" u="none" cap="none" strike="noStrike">
                <a:solidFill>
                  <a:srgbClr val="004993"/>
                </a:solidFill>
                <a:latin typeface="Open Sans"/>
                <a:ea typeface="Open Sans"/>
                <a:cs typeface="Open Sans"/>
                <a:sym typeface="Open Sans"/>
              </a:rPr>
              <a:t>cards</a:t>
            </a:r>
            <a:r>
              <a:rPr b="0" i="0" lang="en" sz="800" u="none" cap="none" strike="noStrike">
                <a:solidFill>
                  <a:srgbClr val="004993"/>
                </a:solidFill>
                <a:latin typeface="Open Sans"/>
                <a:ea typeface="Open Sans"/>
                <a:cs typeface="Open Sans"/>
                <a:sym typeface="Open Sans"/>
              </a:rPr>
              <a: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*slide dimensions are these of cards to ensure that they will display well when using social media. You can download each slide separately as a jpg image.</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You can use the templates directly as they are or you may choose to adapt them to your specific needs. </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When using the template without adaptation, </a:t>
            </a:r>
            <a:r>
              <a:rPr b="0" i="0" lang="en" sz="800" u="none" cap="none" strike="noStrike">
                <a:solidFill>
                  <a:srgbClr val="004993"/>
                </a:solidFill>
                <a:latin typeface="Open Sans"/>
                <a:ea typeface="Open Sans"/>
                <a:cs typeface="Open Sans"/>
                <a:sym typeface="Open Sans"/>
              </a:rPr>
              <a:t>simply download the entire slidedeck or an individual slide that you want to use.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If you want to adapt the template to your needs, you need to:</a:t>
            </a:r>
            <a:endParaRPr b="1"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Download the tool you want to use</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Adapt it to your needs (add your organisation’s logo, introduce any other change you think fit)</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 sz="800" u="none" cap="none" strike="noStrike">
                <a:solidFill>
                  <a:srgbClr val="004993"/>
                </a:solidFill>
                <a:latin typeface="Open Sans"/>
                <a:ea typeface="Open Sans"/>
                <a:cs typeface="Open Sans"/>
                <a:sym typeface="Open Sans"/>
              </a:rPr>
              <a:t>Make sure that the adapted version has a note saying: “This work is a derivative of [name of the file (for example, 3. OE Benefits -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ENOEL cards)] [link to the original source: </a:t>
            </a:r>
            <a:r>
              <a:rPr b="0" i="0" lang="en"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https://zenodo.org/doi/10.5281/zenodo.5568482</a:t>
            </a:r>
            <a:r>
              <a:rPr b="0" i="0" lang="en" sz="800" u="none" cap="none" strike="noStrike">
                <a:solidFill>
                  <a:srgbClr val="004993"/>
                </a:solidFill>
                <a:latin typeface="Open Sans"/>
                <a:ea typeface="Open Sans"/>
                <a:cs typeface="Open Sans"/>
                <a:sym typeface="Open Sans"/>
              </a:rPr>
              <a:t>] by </a:t>
            </a:r>
            <a:r>
              <a:rPr b="0" i="0" lang="en"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 sz="800" u="none" cap="none" strike="noStrike">
                <a:solidFill>
                  <a:srgbClr val="004993"/>
                </a:solidFill>
                <a:latin typeface="Open Sans"/>
                <a:ea typeface="Open Sans"/>
                <a:cs typeface="Open Sans"/>
                <a:sym typeface="Open Sans"/>
              </a:rPr>
              <a:t> (ENOEL), </a:t>
            </a:r>
            <a:r>
              <a:rPr b="0" i="0" lang="en"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 sz="800" u="none" cap="none" strike="noStrike">
                <a:solidFill>
                  <a:srgbClr val="004993"/>
                </a:solidFill>
                <a:latin typeface="Open Sans"/>
                <a:ea typeface="Open Sans"/>
                <a:cs typeface="Open Sans"/>
                <a:sym typeface="Open Sans"/>
              </a:rPr>
              <a:t>.</a:t>
            </a:r>
            <a:r>
              <a:rPr b="0" i="0" lang="en" sz="7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800" u="none" cap="none" strike="noStrike">
                <a:solidFill>
                  <a:srgbClr val="004993"/>
                </a:solidFill>
                <a:latin typeface="Open Sans"/>
                <a:ea typeface="Open Sans"/>
                <a:cs typeface="Open Sans"/>
                <a:sym typeface="Open Sans"/>
              </a:rPr>
              <a:t>Below, you will find a short description of how the deck is organized and suggested uses for particular slides. These are suggestions only;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we encourage you to pick and choose and create tools tailored to your needs.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Slide 3</a:t>
            </a:r>
            <a:r>
              <a:rPr b="0" i="0" lang="en" sz="800" u="none" cap="none" strike="noStrike">
                <a:solidFill>
                  <a:srgbClr val="004993"/>
                </a:solidFill>
                <a:latin typeface="Open Sans"/>
                <a:ea typeface="Open Sans"/>
                <a:cs typeface="Open Sans"/>
                <a:sym typeface="Open Sans"/>
              </a:rPr>
              <a:t> gives you an example of how the template can be adapted, including the placement of your organisation’s logo and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the attribution statement.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Slides 4-12 </a:t>
            </a:r>
            <a:r>
              <a:rPr b="0" i="0" lang="en" sz="800" u="none" cap="none" strike="noStrike">
                <a:solidFill>
                  <a:srgbClr val="004993"/>
                </a:solidFill>
                <a:latin typeface="Open Sans"/>
                <a:ea typeface="Open Sans"/>
                <a:cs typeface="Open Sans"/>
                <a:sym typeface="Open Sans"/>
              </a:rPr>
              <a:t>can be treated as “teasers”; they pose basic questions and state Open Educational Resources (OER) basics.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You can use them as an intro in your presentation to entice curiosity.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 sz="800" u="none" cap="none" strike="noStrike">
                <a:solidFill>
                  <a:srgbClr val="004993"/>
                </a:solidFill>
                <a:latin typeface="Open Sans"/>
                <a:ea typeface="Open Sans"/>
                <a:cs typeface="Open Sans"/>
                <a:sym typeface="Open Sans"/>
              </a:rPr>
              <a:t>Slides 13-63 </a:t>
            </a:r>
            <a:r>
              <a:rPr b="0" i="0" lang="en" sz="800" u="none" cap="none" strike="noStrike">
                <a:solidFill>
                  <a:srgbClr val="004993"/>
                </a:solidFill>
                <a:latin typeface="Open Sans"/>
                <a:ea typeface="Open Sans"/>
                <a:cs typeface="Open Sans"/>
                <a:sym typeface="Open Sans"/>
              </a:rPr>
              <a:t>show OE benefits for five different stakeholders: students (yellow background), teachers (orange background), </a:t>
            </a:r>
            <a:br>
              <a:rPr b="0" i="0" lang="en" sz="800" u="none" cap="none" strike="noStrike">
                <a:solidFill>
                  <a:srgbClr val="004993"/>
                </a:solidFill>
                <a:latin typeface="Open Sans"/>
                <a:ea typeface="Open Sans"/>
                <a:cs typeface="Open Sans"/>
                <a:sym typeface="Open Sans"/>
              </a:rPr>
            </a:br>
            <a:r>
              <a:rPr b="0" i="0" lang="en" sz="800" u="none" cap="none" strike="noStrike">
                <a:solidFill>
                  <a:srgbClr val="004993"/>
                </a:solidFill>
                <a:latin typeface="Open Sans"/>
                <a:ea typeface="Open Sans"/>
                <a:cs typeface="Open Sans"/>
                <a:sym typeface="Open Sans"/>
              </a:rPr>
              <a:t>institutions (turquoise background), all (white background) and for librarians (blue background). You can use them to address these specific stakeholders.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p20"/>
          <p:cNvSpPr txBox="1"/>
          <p:nvPr/>
        </p:nvSpPr>
        <p:spPr>
          <a:xfrm>
            <a:off x="2611550" y="513125"/>
            <a:ext cx="50085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Enhance quality</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allow enhancement of quality and continuous updates, together with quick dissemination, ensuring that the information in them is uptodate.</a:t>
            </a:r>
            <a:endParaRPr b="0" i="0" sz="2000" u="none" cap="none" strike="noStrike">
              <a:solidFill>
                <a:srgbClr val="000000"/>
              </a:solidFill>
              <a:latin typeface="Arial"/>
              <a:ea typeface="Arial"/>
              <a:cs typeface="Arial"/>
              <a:sym typeface="Arial"/>
            </a:endParaRPr>
          </a:p>
        </p:txBody>
      </p:sp>
      <p:sp>
        <p:nvSpPr>
          <p:cNvPr id="269" name="Google Shape;269;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1" name="Google Shape;271;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p21"/>
          <p:cNvSpPr txBox="1"/>
          <p:nvPr/>
        </p:nvSpPr>
        <p:spPr>
          <a:xfrm>
            <a:off x="2611550" y="701400"/>
            <a:ext cx="4782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Reward open practices</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Students can be recognised as part of the authoring team and be appreciated for their work and skills.</a:t>
            </a:r>
            <a:endParaRPr b="0" i="0" sz="2400" u="none" cap="none" strike="noStrike">
              <a:solidFill>
                <a:srgbClr val="004993"/>
              </a:solidFill>
              <a:latin typeface="Open Sans"/>
              <a:ea typeface="Open Sans"/>
              <a:cs typeface="Open Sans"/>
              <a:sym typeface="Open Sans"/>
            </a:endParaRPr>
          </a:p>
        </p:txBody>
      </p:sp>
      <p:sp>
        <p:nvSpPr>
          <p:cNvPr id="280" name="Google Shape;280;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1"/>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p22"/>
          <p:cNvSpPr txBox="1"/>
          <p:nvPr/>
        </p:nvSpPr>
        <p:spPr>
          <a:xfrm>
            <a:off x="2535350" y="1236925"/>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Allow (more than just) no cost</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OER = free + permissions</a:t>
            </a:r>
            <a:endParaRPr b="0" i="0" sz="2000" u="none" cap="none" strike="noStrike">
              <a:solidFill>
                <a:srgbClr val="000000"/>
              </a:solidFill>
              <a:latin typeface="Arial"/>
              <a:ea typeface="Arial"/>
              <a:cs typeface="Arial"/>
              <a:sym typeface="Arial"/>
            </a:endParaRPr>
          </a:p>
        </p:txBody>
      </p:sp>
      <p:sp>
        <p:nvSpPr>
          <p:cNvPr id="291" name="Google Shape;291;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p23"/>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Ensure better education = ensure better future</a:t>
            </a:r>
            <a:br>
              <a:rPr b="1" i="0" lang="en" sz="2400" u="none" cap="none" strike="noStrike">
                <a:solidFill>
                  <a:srgbClr val="004993"/>
                </a:solidFill>
                <a:latin typeface="Open Sans"/>
                <a:ea typeface="Open Sans"/>
                <a:cs typeface="Open Sans"/>
                <a:sym typeface="Open Sans"/>
              </a:rPr>
            </a:br>
            <a:r>
              <a:rPr b="0" i="0" lang="en" sz="2400" u="sng" cap="none" strike="noStrike">
                <a:solidFill>
                  <a:schemeClr val="hlink"/>
                </a:solidFill>
                <a:latin typeface="Open Sans"/>
                <a:ea typeface="Open Sans"/>
                <a:cs typeface="Open Sans"/>
                <a:sym typeface="Open Sans"/>
                <a:hlinkClick r:id="rId3"/>
              </a:rPr>
              <a:t>SDG 4</a:t>
            </a:r>
            <a:r>
              <a:rPr b="0" i="0" lang="en" sz="2400" u="none" cap="none" strike="noStrike">
                <a:solidFill>
                  <a:srgbClr val="004993"/>
                </a:solidFill>
                <a:latin typeface="Open Sans"/>
                <a:ea typeface="Open Sans"/>
                <a:cs typeface="Open Sans"/>
                <a:sym typeface="Open Sans"/>
              </a:rPr>
              <a:t>: “Ensure inclusive and equitable quality education and promote lifelong learning opportunities for all.”</a:t>
            </a:r>
            <a:endParaRPr b="0" i="0" sz="2000" u="none" cap="none" strike="noStrike">
              <a:solidFill>
                <a:srgbClr val="000000"/>
              </a:solidFill>
              <a:latin typeface="Arial"/>
              <a:ea typeface="Arial"/>
              <a:cs typeface="Arial"/>
              <a:sym typeface="Arial"/>
            </a:endParaRPr>
          </a:p>
        </p:txBody>
      </p:sp>
      <p:sp>
        <p:nvSpPr>
          <p:cNvPr id="303" name="Google Shape;303;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3"/>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p24"/>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Enhance understanding</a:t>
            </a:r>
            <a:br>
              <a:rPr b="1"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Students are able to revise concepts/ideas using a different range of resources (i.e. repeat the same concept using a different explanation).</a:t>
            </a:r>
            <a:endParaRPr b="0" i="0" sz="2000" u="none" cap="none" strike="noStrike">
              <a:solidFill>
                <a:srgbClr val="000000"/>
              </a:solidFill>
              <a:latin typeface="Arial"/>
              <a:ea typeface="Arial"/>
              <a:cs typeface="Arial"/>
              <a:sym typeface="Arial"/>
            </a:endParaRPr>
          </a:p>
        </p:txBody>
      </p:sp>
      <p:sp>
        <p:nvSpPr>
          <p:cNvPr id="313" name="Google Shape;313;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4"/>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22" name="Shape 322"/>
        <p:cNvGrpSpPr/>
        <p:nvPr/>
      </p:nvGrpSpPr>
      <p:grpSpPr>
        <a:xfrm>
          <a:off x="0" y="0"/>
          <a:ext cx="0" cy="0"/>
          <a:chOff x="0" y="0"/>
          <a:chExt cx="0" cy="0"/>
        </a:xfrm>
      </p:grpSpPr>
      <p:sp>
        <p:nvSpPr>
          <p:cNvPr id="323" name="Google Shape;323;p25"/>
          <p:cNvSpPr txBox="1"/>
          <p:nvPr/>
        </p:nvSpPr>
        <p:spPr>
          <a:xfrm>
            <a:off x="2595550" y="625200"/>
            <a:ext cx="4608300" cy="2253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2000"/>
              <a:buFont typeface="Arial"/>
              <a:buNone/>
            </a:pPr>
            <a:r>
              <a:rPr b="1" i="0" lang="en" sz="2400" u="none" cap="none" strike="noStrike">
                <a:solidFill>
                  <a:srgbClr val="004993"/>
                </a:solidFill>
                <a:latin typeface="Open Sans"/>
                <a:ea typeface="Open Sans"/>
                <a:cs typeface="Open Sans"/>
                <a:sym typeface="Open Sans"/>
              </a:rPr>
              <a:t>Co-create</a:t>
            </a:r>
            <a:endParaRPr b="1"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2000"/>
              <a:buFont typeface="Arial"/>
              <a:buNone/>
            </a:pPr>
            <a:r>
              <a:rPr b="0" i="0" lang="en" sz="2400" u="none" cap="none" strike="noStrike">
                <a:solidFill>
                  <a:srgbClr val="004993"/>
                </a:solidFill>
                <a:latin typeface="Open Sans"/>
                <a:ea typeface="Open Sans"/>
                <a:cs typeface="Open Sans"/>
                <a:sym typeface="Open Sans"/>
              </a:rPr>
              <a:t>OER give students the opportunity to be co-creation partners benefiting themselves.</a:t>
            </a:r>
            <a:endParaRPr b="0" i="0" sz="2400" u="none" cap="none" strike="noStrike">
              <a:solidFill>
                <a:srgbClr val="000000"/>
              </a:solidFill>
              <a:latin typeface="Arial"/>
              <a:ea typeface="Arial"/>
              <a:cs typeface="Arial"/>
              <a:sym typeface="Arial"/>
            </a:endParaRPr>
          </a:p>
        </p:txBody>
      </p:sp>
      <p:sp>
        <p:nvSpPr>
          <p:cNvPr id="324" name="Google Shape;324;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5" name="Google Shape;325;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5"/>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rgbClr val="FFDE59"/>
                </a:solidFill>
                <a:latin typeface="Open Sans"/>
                <a:ea typeface="Open Sans"/>
                <a:cs typeface="Open Sans"/>
                <a:sym typeface="Open Sans"/>
              </a:rPr>
              <a:t>students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p26"/>
          <p:cNvSpPr txBox="1"/>
          <p:nvPr/>
        </p:nvSpPr>
        <p:spPr>
          <a:xfrm>
            <a:off x="2584075" y="420450"/>
            <a:ext cx="46236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Allow adaptation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b="0" i="0" sz="2300" u="none" cap="none" strike="noStrike">
              <a:solidFill>
                <a:srgbClr val="004993"/>
              </a:solidFill>
              <a:latin typeface="Arial"/>
              <a:ea typeface="Arial"/>
              <a:cs typeface="Arial"/>
              <a:sym typeface="Arial"/>
            </a:endParaRPr>
          </a:p>
        </p:txBody>
      </p:sp>
      <p:sp>
        <p:nvSpPr>
          <p:cNvPr id="336" name="Google Shape;336;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7" name="Google Shape;337;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6"/>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p27"/>
          <p:cNvSpPr txBox="1"/>
          <p:nvPr/>
        </p:nvSpPr>
        <p:spPr>
          <a:xfrm>
            <a:off x="2744275" y="381875"/>
            <a:ext cx="48321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Ensure open pedagogies</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With OER, students are deeply engaged in the educational process and in the creation of learning materials, essentially making them their own, </a:t>
            </a:r>
            <a:br>
              <a:rPr b="0" i="0" lang="en" sz="2300" u="none" cap="none" strike="noStrike">
                <a:solidFill>
                  <a:srgbClr val="004993"/>
                </a:solidFill>
                <a:latin typeface="Open Sans"/>
                <a:ea typeface="Open Sans"/>
                <a:cs typeface="Open Sans"/>
                <a:sym typeface="Open Sans"/>
              </a:rPr>
            </a:br>
            <a:r>
              <a:rPr b="0" i="0" lang="en" sz="2300" u="none" cap="none" strike="noStrike">
                <a:solidFill>
                  <a:srgbClr val="004993"/>
                </a:solidFill>
                <a:latin typeface="Open Sans"/>
                <a:ea typeface="Open Sans"/>
                <a:cs typeface="Open Sans"/>
                <a:sym typeface="Open Sans"/>
              </a:rPr>
              <a:t>with the teacher’s guidance.</a:t>
            </a:r>
            <a:endParaRPr b="0" i="0" sz="2300" u="none" cap="none" strike="noStrike">
              <a:solidFill>
                <a:srgbClr val="000000"/>
              </a:solidFill>
              <a:latin typeface="Arial"/>
              <a:ea typeface="Arial"/>
              <a:cs typeface="Arial"/>
              <a:sym typeface="Arial"/>
            </a:endParaRPr>
          </a:p>
        </p:txBody>
      </p:sp>
      <p:sp>
        <p:nvSpPr>
          <p:cNvPr id="347" name="Google Shape;347;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p28"/>
          <p:cNvSpPr txBox="1"/>
          <p:nvPr/>
        </p:nvSpPr>
        <p:spPr>
          <a:xfrm>
            <a:off x="2617700" y="503450"/>
            <a:ext cx="48789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Increase reputation</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Quality OER increase the reputation of the teacher at local and global levels, offering at the same time new opportunities to collaborate with colleagues around the world.</a:t>
            </a:r>
            <a:endParaRPr b="0" i="0" sz="2300" u="none" cap="none" strike="noStrike">
              <a:solidFill>
                <a:srgbClr val="000000"/>
              </a:solidFill>
              <a:latin typeface="Arial"/>
              <a:ea typeface="Arial"/>
              <a:cs typeface="Arial"/>
              <a:sym typeface="Arial"/>
            </a:endParaRPr>
          </a:p>
        </p:txBody>
      </p:sp>
      <p:sp>
        <p:nvSpPr>
          <p:cNvPr id="358" name="Google Shape;358;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9" name="Google Shape;359;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p29"/>
          <p:cNvSpPr txBox="1"/>
          <p:nvPr/>
        </p:nvSpPr>
        <p:spPr>
          <a:xfrm>
            <a:off x="2609375" y="824000"/>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Reduce workload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Teachers do not have to reinvent the wheel every time, but can re-use what is already there. </a:t>
            </a:r>
            <a:endParaRPr b="0" i="0" sz="2400" u="none" cap="none" strike="noStrike">
              <a:solidFill>
                <a:srgbClr val="000000"/>
              </a:solidFill>
              <a:latin typeface="Arial"/>
              <a:ea typeface="Arial"/>
              <a:cs typeface="Arial"/>
              <a:sym typeface="Arial"/>
            </a:endParaRPr>
          </a:p>
        </p:txBody>
      </p:sp>
      <p:sp>
        <p:nvSpPr>
          <p:cNvPr id="369" name="Google Shape;369;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0" name="Google Shape;370;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1" name="Google Shape;371;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9"/>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p3"/>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75" name="Google Shape;75;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76" name="Google Shape;76;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7" name="Google Shape;77;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organisation’s logo </a:t>
            </a:r>
            <a:endParaRPr b="0" i="0" sz="700" u="none" cap="none" strike="noStrike">
              <a:solidFill>
                <a:srgbClr val="000000"/>
              </a:solidFill>
              <a:latin typeface="Open Sans"/>
              <a:ea typeface="Open Sans"/>
              <a:cs typeface="Open Sans"/>
              <a:sym typeface="Open Sans"/>
            </a:endParaRPr>
          </a:p>
        </p:txBody>
      </p:sp>
      <p:sp>
        <p:nvSpPr>
          <p:cNvPr id="79" name="Google Shape;79;p3"/>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EXAMPLE OF ADAPTATION FOR </a:t>
            </a:r>
            <a:endParaRPr b="0" i="0" sz="14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YOUR NEEDS</a:t>
            </a:r>
            <a:endParaRPr b="0" i="0" sz="1400" u="none" cap="none" strike="noStrike">
              <a:solidFill>
                <a:srgbClr val="FF0000"/>
              </a:solidFill>
              <a:latin typeface="Arial"/>
              <a:ea typeface="Arial"/>
              <a:cs typeface="Arial"/>
              <a:sym typeface="Arial"/>
            </a:endParaRPr>
          </a:p>
        </p:txBody>
      </p:sp>
      <p:sp>
        <p:nvSpPr>
          <p:cNvPr id="80" name="Google Shape;80;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Add the attribution statement</a:t>
            </a:r>
            <a:endParaRPr b="0" i="0" sz="1400" u="none" cap="none" strike="noStrike">
              <a:solidFill>
                <a:srgbClr val="FF0000"/>
              </a:solidFill>
              <a:latin typeface="Arial"/>
              <a:ea typeface="Arial"/>
              <a:cs typeface="Arial"/>
              <a:sym typeface="Arial"/>
            </a:endParaRPr>
          </a:p>
        </p:txBody>
      </p:sp>
      <p:sp>
        <p:nvSpPr>
          <p:cNvPr id="83" name="Google Shape;83;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FF0000"/>
                </a:solidFill>
                <a:latin typeface="Arial"/>
                <a:ea typeface="Arial"/>
                <a:cs typeface="Arial"/>
                <a:sym typeface="Arial"/>
              </a:rPr>
              <a:t>Add your organisation’s logo</a:t>
            </a:r>
            <a:endParaRPr b="0" i="0" sz="1400" u="none" cap="none" strike="noStrike">
              <a:solidFill>
                <a:srgbClr val="FF0000"/>
              </a:solidFill>
              <a:latin typeface="Arial"/>
              <a:ea typeface="Arial"/>
              <a:cs typeface="Arial"/>
              <a:sym typeface="Arial"/>
            </a:endParaRPr>
          </a:p>
        </p:txBody>
      </p:sp>
      <p:sp>
        <p:nvSpPr>
          <p:cNvPr id="84" name="Google Shape;84;p3"/>
          <p:cNvSpPr txBox="1"/>
          <p:nvPr/>
        </p:nvSpPr>
        <p:spPr>
          <a:xfrm>
            <a:off x="1173150" y="3641525"/>
            <a:ext cx="47844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rgbClr val="000000"/>
                </a:solidFill>
                <a:latin typeface="Open Sans"/>
                <a:ea typeface="Open Sans"/>
                <a:cs typeface="Open Sans"/>
                <a:sym typeface="Open Sans"/>
              </a:rPr>
              <a:t>This work is a derivative of “3. OE Benefits - ENOEL cards”</a:t>
            </a:r>
            <a:r>
              <a:rPr b="0" i="0" lang="en" sz="700" u="none" cap="none" strike="noStrike">
                <a:solidFill>
                  <a:schemeClr val="dk1"/>
                </a:solidFill>
                <a:latin typeface="Open Sans"/>
                <a:ea typeface="Open Sans"/>
                <a:cs typeface="Open Sans"/>
                <a:sym typeface="Open Sans"/>
              </a:rPr>
              <a:t>,</a:t>
            </a:r>
            <a:endParaRPr b="0" i="0" sz="7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https://zenodo.org/doi/10.5281/zenodo.5568482</a:t>
            </a:r>
            <a:r>
              <a:rPr b="0" i="0" lang="en" sz="700" u="none" cap="none" strike="noStrike">
                <a:solidFill>
                  <a:schemeClr val="dk1"/>
                </a:solidFill>
                <a:latin typeface="Open Sans"/>
                <a:ea typeface="Open Sans"/>
                <a:cs typeface="Open Sans"/>
                <a:sym typeface="Open Sans"/>
              </a:rPr>
              <a:t>,</a:t>
            </a:r>
            <a:r>
              <a:rPr b="0" i="0" lang="en" sz="700" u="none" cap="none" strike="noStrike">
                <a:solidFill>
                  <a:srgbClr val="000000"/>
                </a:solidFill>
                <a:latin typeface="Open Sans"/>
                <a:ea typeface="Open Sans"/>
                <a:cs typeface="Open Sans"/>
                <a:sym typeface="Open Sans"/>
              </a:rPr>
              <a:t> by </a:t>
            </a:r>
            <a:r>
              <a:rPr b="0" i="0" lang="en" sz="7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SPARC EUROPE</a:t>
            </a:r>
            <a:r>
              <a:rPr b="0" i="0" lang="en" sz="700" u="none" cap="none" strike="noStrike">
                <a:solidFill>
                  <a:srgbClr val="004993"/>
                </a:solidFill>
                <a:latin typeface="Open Sans"/>
                <a:ea typeface="Open Sans"/>
                <a:cs typeface="Open Sans"/>
                <a:sym typeface="Open Sans"/>
              </a:rPr>
              <a:t> </a:t>
            </a:r>
            <a:r>
              <a:rPr b="0" i="0" lang="en" sz="700" u="none" cap="none" strike="noStrike">
                <a:solidFill>
                  <a:schemeClr val="dk1"/>
                </a:solidFill>
                <a:latin typeface="Open Sans"/>
                <a:ea typeface="Open Sans"/>
                <a:cs typeface="Open Sans"/>
                <a:sym typeface="Open Sans"/>
              </a:rPr>
              <a:t>(ENOEL), </a:t>
            </a:r>
            <a:r>
              <a:rPr b="0" i="0" lang="en" sz="700" u="sng" cap="none" strike="noStrike">
                <a:solidFill>
                  <a:schemeClr val="accent5"/>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9" name="Google Shape;379;p30"/>
          <p:cNvSpPr txBox="1"/>
          <p:nvPr/>
        </p:nvSpPr>
        <p:spPr>
          <a:xfrm>
            <a:off x="2598425" y="1375600"/>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Inspire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are a way to get new ideas</a:t>
            </a:r>
            <a:endParaRPr b="0" i="0" sz="2400" u="none" cap="none" strike="noStrike">
              <a:solidFill>
                <a:srgbClr val="000000"/>
              </a:solidFill>
              <a:latin typeface="Arial"/>
              <a:ea typeface="Arial"/>
              <a:cs typeface="Arial"/>
              <a:sym typeface="Arial"/>
            </a:endParaRPr>
          </a:p>
        </p:txBody>
      </p:sp>
      <p:sp>
        <p:nvSpPr>
          <p:cNvPr id="380" name="Google Shape;380;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1" name="Google Shape;381;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p31"/>
          <p:cNvSpPr txBox="1"/>
          <p:nvPr/>
        </p:nvSpPr>
        <p:spPr>
          <a:xfrm>
            <a:off x="2531700" y="71900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Foster active approaches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Teachers can design diverse hands-on strategies to support learning-by-doing experiences based on remixing/adapting OER.</a:t>
            </a:r>
            <a:endParaRPr b="0" i="0" sz="2400" u="none" cap="none" strike="noStrike">
              <a:solidFill>
                <a:srgbClr val="004993"/>
              </a:solidFill>
              <a:latin typeface="Open Sans"/>
              <a:ea typeface="Open Sans"/>
              <a:cs typeface="Open Sans"/>
              <a:sym typeface="Open Sans"/>
            </a:endParaRPr>
          </a:p>
        </p:txBody>
      </p:sp>
      <p:sp>
        <p:nvSpPr>
          <p:cNvPr id="390" name="Google Shape;390;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2" name="Google Shape;392;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p32"/>
          <p:cNvSpPr txBox="1"/>
          <p:nvPr/>
        </p:nvSpPr>
        <p:spPr>
          <a:xfrm>
            <a:off x="2544025" y="298975"/>
            <a:ext cx="50883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Foster collaboration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4993"/>
                </a:solidFill>
                <a:latin typeface="Open Sans"/>
                <a:ea typeface="Open Sans"/>
                <a:cs typeface="Open Sans"/>
                <a:sym typeface="Open Sans"/>
              </a:rPr>
              <a:t>Peer-to-peer feedback, student collaboration, and expert involvement are magnified and they enrich the teachers, thanks to the process enforced by the open licenses.</a:t>
            </a:r>
            <a:endParaRPr b="0" i="0" sz="2400" u="none" cap="none" strike="noStrike">
              <a:solidFill>
                <a:srgbClr val="004993"/>
              </a:solidFill>
              <a:latin typeface="Open Sans"/>
              <a:ea typeface="Open Sans"/>
              <a:cs typeface="Open Sans"/>
              <a:sym typeface="Open Sans"/>
            </a:endParaRPr>
          </a:p>
        </p:txBody>
      </p:sp>
      <p:sp>
        <p:nvSpPr>
          <p:cNvPr id="401" name="Google Shape;401;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2" name="Google Shape;402;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3" name="Google Shape;403;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2" name="Google Shape;412;p33"/>
          <p:cNvSpPr txBox="1"/>
          <p:nvPr/>
        </p:nvSpPr>
        <p:spPr>
          <a:xfrm>
            <a:off x="2609075" y="491475"/>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 innovation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offer opportunities to enhance the quality of teaching and learning materials, allowing others to build upon them and to provide constructive feedback. </a:t>
            </a:r>
            <a:endParaRPr b="0" i="0" sz="2400" u="none" cap="none" strike="noStrike">
              <a:solidFill>
                <a:srgbClr val="000000"/>
              </a:solidFill>
              <a:latin typeface="Arial"/>
              <a:ea typeface="Arial"/>
              <a:cs typeface="Arial"/>
              <a:sym typeface="Arial"/>
            </a:endParaRPr>
          </a:p>
        </p:txBody>
      </p:sp>
      <p:sp>
        <p:nvSpPr>
          <p:cNvPr id="413" name="Google Shape;413;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4" name="Google Shape;414;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3"/>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p34"/>
          <p:cNvSpPr txBox="1"/>
          <p:nvPr/>
        </p:nvSpPr>
        <p:spPr>
          <a:xfrm>
            <a:off x="2598425" y="767125"/>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Ensure legacy</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The process of reuse ignited by OER continues even after retirement.</a:t>
            </a:r>
            <a:endParaRPr b="0" i="0" sz="2400" u="none" cap="none" strike="noStrike">
              <a:solidFill>
                <a:srgbClr val="000000"/>
              </a:solidFill>
              <a:latin typeface="Arial"/>
              <a:ea typeface="Arial"/>
              <a:cs typeface="Arial"/>
              <a:sym typeface="Arial"/>
            </a:endParaRPr>
          </a:p>
        </p:txBody>
      </p:sp>
      <p:sp>
        <p:nvSpPr>
          <p:cNvPr id="423" name="Google Shape;423;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4" name="Google Shape;424;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5" name="Google Shape;425;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26" name="Google Shape;426;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34"/>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4" name="Google Shape;434;p35"/>
          <p:cNvSpPr txBox="1"/>
          <p:nvPr/>
        </p:nvSpPr>
        <p:spPr>
          <a:xfrm>
            <a:off x="2619700" y="655525"/>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Expand choices</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textbooks enlarge teachers’ resources and can guarantee the same high level of quality as traditional textbooks. </a:t>
            </a:r>
            <a:endParaRPr b="0" i="0" sz="2400" u="none" cap="none" strike="noStrike">
              <a:solidFill>
                <a:srgbClr val="000000"/>
              </a:solidFill>
              <a:latin typeface="Arial"/>
              <a:ea typeface="Arial"/>
              <a:cs typeface="Arial"/>
              <a:sym typeface="Arial"/>
            </a:endParaRPr>
          </a:p>
        </p:txBody>
      </p:sp>
      <p:sp>
        <p:nvSpPr>
          <p:cNvPr id="435" name="Google Shape;435;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36" name="Google Shape;436;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7" name="Google Shape;437;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35"/>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p36"/>
          <p:cNvSpPr txBox="1"/>
          <p:nvPr/>
        </p:nvSpPr>
        <p:spPr>
          <a:xfrm>
            <a:off x="2535350" y="69275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Enhance academic freedom</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Open licenses on OER allow faculty to regularly modify and update the learning resources for their courses.</a:t>
            </a:r>
            <a:endParaRPr b="0" i="0" sz="2400" u="none" cap="none" strike="noStrike">
              <a:solidFill>
                <a:srgbClr val="004993"/>
              </a:solidFill>
              <a:latin typeface="Open Sans"/>
              <a:ea typeface="Open Sans"/>
              <a:cs typeface="Open Sans"/>
              <a:sym typeface="Open Sans"/>
            </a:endParaRPr>
          </a:p>
        </p:txBody>
      </p:sp>
      <p:sp>
        <p:nvSpPr>
          <p:cNvPr id="445" name="Google Shape;445;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7" name="Google Shape;447;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8" name="Google Shape;448;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36"/>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54" name="Shape 454"/>
        <p:cNvGrpSpPr/>
        <p:nvPr/>
      </p:nvGrpSpPr>
      <p:grpSpPr>
        <a:xfrm>
          <a:off x="0" y="0"/>
          <a:ext cx="0" cy="0"/>
          <a:chOff x="0" y="0"/>
          <a:chExt cx="0" cy="0"/>
        </a:xfrm>
      </p:grpSpPr>
      <p:sp>
        <p:nvSpPr>
          <p:cNvPr id="455" name="Google Shape;455;p37"/>
          <p:cNvSpPr txBox="1"/>
          <p:nvPr/>
        </p:nvSpPr>
        <p:spPr>
          <a:xfrm>
            <a:off x="2587775" y="181800"/>
            <a:ext cx="48855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Showcase innovation and creativity</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a:t>
            </a:r>
            <a:br>
              <a:rPr b="0" i="0" lang="en" sz="2300" u="none" cap="none" strike="noStrike">
                <a:solidFill>
                  <a:srgbClr val="004993"/>
                </a:solidFill>
                <a:latin typeface="Open Sans"/>
                <a:ea typeface="Open Sans"/>
                <a:cs typeface="Open Sans"/>
                <a:sym typeface="Open Sans"/>
              </a:rPr>
            </a:br>
            <a:r>
              <a:rPr b="0" i="0" lang="en" sz="2300" u="none" cap="none" strike="noStrike">
                <a:solidFill>
                  <a:srgbClr val="004993"/>
                </a:solidFill>
                <a:latin typeface="Open Sans"/>
                <a:ea typeface="Open Sans"/>
                <a:cs typeface="Open Sans"/>
                <a:sym typeface="Open Sans"/>
              </a:rPr>
              <a:t>of individual teachers.</a:t>
            </a:r>
            <a:endParaRPr b="0" i="0" sz="2300" u="none" cap="none" strike="noStrike">
              <a:solidFill>
                <a:srgbClr val="004993"/>
              </a:solidFill>
              <a:latin typeface="Arial"/>
              <a:ea typeface="Arial"/>
              <a:cs typeface="Arial"/>
              <a:sym typeface="Arial"/>
            </a:endParaRPr>
          </a:p>
        </p:txBody>
      </p:sp>
      <p:sp>
        <p:nvSpPr>
          <p:cNvPr id="456" name="Google Shape;456;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7" name="Google Shape;457;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8" name="Google Shape;458;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9" name="Google Shape;459;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3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accent4"/>
                </a:solidFill>
                <a:latin typeface="Open Sans"/>
                <a:ea typeface="Open Sans"/>
                <a:cs typeface="Open Sans"/>
                <a:sym typeface="Open Sans"/>
              </a:rPr>
              <a:t>teachers</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p38"/>
          <p:cNvSpPr txBox="1"/>
          <p:nvPr/>
        </p:nvSpPr>
        <p:spPr>
          <a:xfrm>
            <a:off x="2593125" y="243450"/>
            <a:ext cx="48582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Promote economies of scale</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chemeClr val="lt1"/>
                </a:solidFill>
                <a:latin typeface="Open Sans"/>
                <a:ea typeface="Open Sans"/>
                <a:cs typeface="Open Sans"/>
                <a:sym typeface="Open Sans"/>
              </a:rPr>
              <a:t>OER are free online, can be printed, can be saved, and are easily updated. Instead of purchasing textbooks, resources can be redirected toward technology, improving instruction, or reducing debt.</a:t>
            </a:r>
            <a:endParaRPr b="0" i="0" sz="2300" u="none" cap="none" strike="noStrike">
              <a:solidFill>
                <a:schemeClr val="lt1"/>
              </a:solidFill>
              <a:latin typeface="Arial"/>
              <a:ea typeface="Arial"/>
              <a:cs typeface="Arial"/>
              <a:sym typeface="Arial"/>
            </a:endParaRPr>
          </a:p>
        </p:txBody>
      </p:sp>
      <p:sp>
        <p:nvSpPr>
          <p:cNvPr id="468" name="Google Shape;468;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9" name="Google Shape;469;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0" name="Google Shape;470;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38"/>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p39"/>
          <p:cNvSpPr txBox="1"/>
          <p:nvPr/>
        </p:nvSpPr>
        <p:spPr>
          <a:xfrm>
            <a:off x="2611550" y="506475"/>
            <a:ext cx="45684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Support faculty development</a:t>
            </a:r>
            <a:r>
              <a:rPr b="0" i="0" lang="en" sz="2300" u="none" cap="none" strike="noStrike">
                <a:solidFill>
                  <a:srgbClr val="004993"/>
                </a:solidFill>
                <a:latin typeface="Open Sans"/>
                <a:ea typeface="Open Sans"/>
                <a:cs typeface="Open Sans"/>
                <a:sym typeface="Open Sans"/>
              </a:rPr>
              <a:t> </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chemeClr val="lt1"/>
                </a:solidFill>
                <a:latin typeface="Open Sans"/>
                <a:ea typeface="Open Sans"/>
                <a:cs typeface="Open Sans"/>
                <a:sym typeface="Open Sans"/>
              </a:rPr>
              <a:t>Enhanced access and use of OER and peer-to-peer learning between inter-institutional faculty members is fostered together with the quality of educational materials.</a:t>
            </a:r>
            <a:endParaRPr b="0" i="0" sz="2300" u="none" cap="none" strike="noStrike">
              <a:solidFill>
                <a:schemeClr val="lt1"/>
              </a:solidFill>
              <a:latin typeface="Arial"/>
              <a:ea typeface="Arial"/>
              <a:cs typeface="Arial"/>
              <a:sym typeface="Arial"/>
            </a:endParaRPr>
          </a:p>
        </p:txBody>
      </p:sp>
      <p:sp>
        <p:nvSpPr>
          <p:cNvPr id="479" name="Google Shape;479;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0" name="Google Shape;480;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1" name="Google Shape;481;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39"/>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p4"/>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92" name="Google Shape;9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93" name="Google Shape;93;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4" name="Google Shape;9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p40"/>
          <p:cNvSpPr txBox="1"/>
          <p:nvPr/>
        </p:nvSpPr>
        <p:spPr>
          <a:xfrm>
            <a:off x="2605400" y="420450"/>
            <a:ext cx="48789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Make the most of public investments</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chemeClr val="lt1"/>
                </a:solidFill>
                <a:latin typeface="Open Sans"/>
                <a:ea typeface="Open Sans"/>
                <a:cs typeface="Open Sans"/>
                <a:sym typeface="Open Sans"/>
              </a:rPr>
              <a:t>Resources from public funding are used to create public knowledge and shared transversally through multiple institutions at reduced additional costs.</a:t>
            </a:r>
            <a:endParaRPr b="0" i="0" sz="2300" u="none" cap="none" strike="noStrike">
              <a:solidFill>
                <a:schemeClr val="lt1"/>
              </a:solidFill>
              <a:latin typeface="Arial"/>
              <a:ea typeface="Arial"/>
              <a:cs typeface="Arial"/>
              <a:sym typeface="Arial"/>
            </a:endParaRPr>
          </a:p>
        </p:txBody>
      </p:sp>
      <p:sp>
        <p:nvSpPr>
          <p:cNvPr id="490" name="Google Shape;490;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1" name="Google Shape;491;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2" name="Google Shape;492;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40"/>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p41"/>
          <p:cNvSpPr txBox="1"/>
          <p:nvPr/>
        </p:nvSpPr>
        <p:spPr>
          <a:xfrm>
            <a:off x="2611550" y="574600"/>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 self-promotion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chemeClr val="lt1"/>
                </a:solidFill>
                <a:latin typeface="Open Sans"/>
                <a:ea typeface="Open Sans"/>
                <a:cs typeface="Open Sans"/>
                <a:sym typeface="Open Sans"/>
              </a:rPr>
              <a:t>The public image of the institution can largely benefit from its shared and reused quality OER.</a:t>
            </a:r>
            <a:endParaRPr b="0" i="0" sz="2400" u="none" cap="none" strike="noStrike">
              <a:solidFill>
                <a:schemeClr val="lt1"/>
              </a:solidFill>
              <a:latin typeface="Arial"/>
              <a:ea typeface="Arial"/>
              <a:cs typeface="Arial"/>
              <a:sym typeface="Arial"/>
            </a:endParaRPr>
          </a:p>
        </p:txBody>
      </p:sp>
      <p:sp>
        <p:nvSpPr>
          <p:cNvPr id="501" name="Google Shape;501;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2" name="Google Shape;502;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3" name="Google Shape;503;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1"/>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p42"/>
          <p:cNvSpPr txBox="1"/>
          <p:nvPr/>
        </p:nvSpPr>
        <p:spPr>
          <a:xfrm>
            <a:off x="2611550" y="191275"/>
            <a:ext cx="45684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Support international collaboration</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chemeClr val="lt1"/>
                </a:solidFill>
                <a:latin typeface="Open Sans"/>
                <a:ea typeface="Open Sans"/>
                <a:cs typeface="Open Sans"/>
                <a:sym typeface="Open Sans"/>
              </a:rPr>
              <a:t>Working with OER increases the institution’s visibility, improving its reputation at the international level through active collaboration with </a:t>
            </a:r>
            <a:br>
              <a:rPr b="0" i="0" lang="en" sz="2400" u="none" cap="none" strike="noStrike">
                <a:solidFill>
                  <a:schemeClr val="lt1"/>
                </a:solidFill>
                <a:latin typeface="Open Sans"/>
                <a:ea typeface="Open Sans"/>
                <a:cs typeface="Open Sans"/>
                <a:sym typeface="Open Sans"/>
              </a:rPr>
            </a:br>
            <a:r>
              <a:rPr b="0" i="0" lang="en" sz="2400" u="none" cap="none" strike="noStrike">
                <a:solidFill>
                  <a:schemeClr val="lt1"/>
                </a:solidFill>
                <a:latin typeface="Open Sans"/>
                <a:ea typeface="Open Sans"/>
                <a:cs typeface="Open Sans"/>
                <a:sym typeface="Open Sans"/>
              </a:rPr>
              <a:t>other institutions globally.</a:t>
            </a:r>
            <a:r>
              <a:rPr b="0" i="0" lang="en" sz="2400" u="none" cap="none" strike="noStrike">
                <a:solidFill>
                  <a:srgbClr val="004993"/>
                </a:solidFill>
                <a:latin typeface="Open Sans"/>
                <a:ea typeface="Open Sans"/>
                <a:cs typeface="Open Sans"/>
                <a:sym typeface="Open Sans"/>
              </a:rPr>
              <a:t> </a:t>
            </a:r>
            <a:endParaRPr b="0" i="0" sz="2400" u="none" cap="none" strike="noStrike">
              <a:solidFill>
                <a:srgbClr val="000000"/>
              </a:solidFill>
              <a:latin typeface="Arial"/>
              <a:ea typeface="Arial"/>
              <a:cs typeface="Arial"/>
              <a:sym typeface="Arial"/>
            </a:endParaRPr>
          </a:p>
        </p:txBody>
      </p:sp>
      <p:sp>
        <p:nvSpPr>
          <p:cNvPr id="512" name="Google Shape;512;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4" name="Google Shape;514;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p43"/>
          <p:cNvSpPr txBox="1"/>
          <p:nvPr/>
        </p:nvSpPr>
        <p:spPr>
          <a:xfrm>
            <a:off x="2611550" y="191275"/>
            <a:ext cx="49149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Facilitate recruitment</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chemeClr val="lt1"/>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 </a:t>
            </a:r>
            <a:endParaRPr b="0" i="0" sz="2400" u="none" cap="none" strike="noStrike">
              <a:solidFill>
                <a:schemeClr val="lt1"/>
              </a:solidFill>
              <a:latin typeface="Arial"/>
              <a:ea typeface="Arial"/>
              <a:cs typeface="Arial"/>
              <a:sym typeface="Arial"/>
            </a:endParaRPr>
          </a:p>
        </p:txBody>
      </p:sp>
      <p:sp>
        <p:nvSpPr>
          <p:cNvPr id="523" name="Google Shape;523;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4" name="Google Shape;524;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3"/>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31" name="Shape 531"/>
        <p:cNvGrpSpPr/>
        <p:nvPr/>
      </p:nvGrpSpPr>
      <p:grpSpPr>
        <a:xfrm>
          <a:off x="0" y="0"/>
          <a:ext cx="0" cy="0"/>
          <a:chOff x="0" y="0"/>
          <a:chExt cx="0" cy="0"/>
        </a:xfrm>
      </p:grpSpPr>
      <p:sp>
        <p:nvSpPr>
          <p:cNvPr id="532" name="Google Shape;532;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p44"/>
          <p:cNvSpPr txBox="1"/>
          <p:nvPr/>
        </p:nvSpPr>
        <p:spPr>
          <a:xfrm>
            <a:off x="2687750" y="889625"/>
            <a:ext cx="4568400" cy="1600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Enhance alumni retention</a:t>
            </a:r>
            <a:r>
              <a:rPr b="1" i="0" lang="en" sz="2300" u="none" cap="none" strike="noStrike">
                <a:solidFill>
                  <a:schemeClr val="dk1"/>
                </a:solidFill>
                <a:latin typeface="Arial"/>
                <a:ea typeface="Arial"/>
                <a:cs typeface="Arial"/>
                <a:sym typeface="Arial"/>
              </a:rPr>
              <a:t> </a:t>
            </a:r>
            <a:r>
              <a:rPr b="0" i="0" lang="en" sz="2300" u="none" cap="none" strike="noStrike">
                <a:solidFill>
                  <a:schemeClr val="lt1"/>
                </a:solidFill>
                <a:latin typeface="Open Sans"/>
                <a:ea typeface="Open Sans"/>
                <a:cs typeface="Open Sans"/>
                <a:sym typeface="Open Sans"/>
              </a:rPr>
              <a:t>Offering quality OER to alumni helps the institution keep the link with them active. </a:t>
            </a:r>
            <a:endParaRPr b="0" i="0" sz="2300" u="none" cap="none" strike="noStrike">
              <a:solidFill>
                <a:schemeClr val="lt1"/>
              </a:solidFill>
              <a:latin typeface="Arial"/>
              <a:ea typeface="Arial"/>
              <a:cs typeface="Arial"/>
              <a:sym typeface="Arial"/>
            </a:endParaRPr>
          </a:p>
        </p:txBody>
      </p:sp>
      <p:sp>
        <p:nvSpPr>
          <p:cNvPr id="534" name="Google Shape;534;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5" name="Google Shape;535;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36" name="Google Shape;536;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4"/>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for </a:t>
            </a:r>
            <a:r>
              <a:rPr b="1" i="0" lang="en" sz="2300" u="none" cap="none" strike="noStrike">
                <a:solidFill>
                  <a:srgbClr val="45BEDF"/>
                </a:solidFill>
                <a:latin typeface="Open Sans"/>
                <a:ea typeface="Open Sans"/>
                <a:cs typeface="Open Sans"/>
                <a:sym typeface="Open Sans"/>
              </a:rPr>
              <a:t>institutions</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p45"/>
          <p:cNvSpPr txBox="1"/>
          <p:nvPr/>
        </p:nvSpPr>
        <p:spPr>
          <a:xfrm>
            <a:off x="2611550" y="635875"/>
            <a:ext cx="4568400" cy="209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Unlock information </a:t>
            </a:r>
            <a:r>
              <a:rPr b="0" i="0" lang="en" sz="2400" u="none" cap="none" strike="noStrike">
                <a:solidFill>
                  <a:srgbClr val="004993"/>
                </a:solidFill>
                <a:latin typeface="Open Sans"/>
                <a:ea typeface="Open Sans"/>
                <a:cs typeface="Open Sans"/>
                <a:sym typeface="Open Sans"/>
              </a:rPr>
              <a:t>Knowledge can be shared at large by unlocking educational resources through licences, for anyone who is interested.</a:t>
            </a:r>
            <a:r>
              <a:rPr b="0" i="0" lang="en" sz="2800" u="none" cap="none" strike="noStrike">
                <a:solidFill>
                  <a:srgbClr val="004993"/>
                </a:solidFill>
                <a:latin typeface="Open Sans"/>
                <a:ea typeface="Open Sans"/>
                <a:cs typeface="Open Sans"/>
                <a:sym typeface="Open Sans"/>
              </a:rPr>
              <a:t> </a:t>
            </a:r>
            <a:endParaRPr b="0" i="0" sz="2000" u="none" cap="none" strike="noStrike">
              <a:solidFill>
                <a:srgbClr val="000000"/>
              </a:solidFill>
              <a:latin typeface="Arial"/>
              <a:ea typeface="Arial"/>
              <a:cs typeface="Arial"/>
              <a:sym typeface="Arial"/>
            </a:endParaRPr>
          </a:p>
        </p:txBody>
      </p:sp>
      <p:sp>
        <p:nvSpPr>
          <p:cNvPr id="545" name="Google Shape;545;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6" name="Google Shape;546;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7" name="Google Shape;547;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5"/>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p46"/>
          <p:cNvSpPr txBox="1"/>
          <p:nvPr/>
        </p:nvSpPr>
        <p:spPr>
          <a:xfrm>
            <a:off x="2611550" y="679625"/>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Transfer knowledge</a:t>
            </a:r>
            <a:r>
              <a:rPr b="0" i="0" lang="en" sz="2400" u="none" cap="none" strike="noStrike">
                <a:solidFill>
                  <a:srgbClr val="004993"/>
                </a:solidFill>
                <a:latin typeface="Open Sans"/>
                <a:ea typeface="Open Sans"/>
                <a:cs typeface="Open Sans"/>
                <a:sym typeface="Open Sans"/>
              </a:rPr>
              <a:t> Educational resources created with public taxes are available to the public, reusable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and shareable.</a:t>
            </a:r>
            <a:endParaRPr b="0" i="0" sz="2400" u="none" cap="none" strike="noStrike">
              <a:solidFill>
                <a:srgbClr val="000000"/>
              </a:solidFill>
              <a:latin typeface="Arial"/>
              <a:ea typeface="Arial"/>
              <a:cs typeface="Arial"/>
              <a:sym typeface="Arial"/>
            </a:endParaRPr>
          </a:p>
        </p:txBody>
      </p:sp>
      <p:sp>
        <p:nvSpPr>
          <p:cNvPr id="556" name="Google Shape;556;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7" name="Google Shape;557;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8" name="Google Shape;558;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6"/>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p47"/>
          <p:cNvSpPr txBox="1"/>
          <p:nvPr/>
        </p:nvSpPr>
        <p:spPr>
          <a:xfrm>
            <a:off x="2623825" y="366600"/>
            <a:ext cx="49341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Make learning lifelong</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Being up to date and providing continuous learning is more affordable for everyone: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bridging the gap between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formal, informal, and non-formal</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open opportunities.</a:t>
            </a:r>
            <a:endParaRPr b="0" i="0" sz="2400" u="none" cap="none" strike="noStrike">
              <a:solidFill>
                <a:srgbClr val="000000"/>
              </a:solidFill>
              <a:latin typeface="Arial"/>
              <a:ea typeface="Arial"/>
              <a:cs typeface="Arial"/>
              <a:sym typeface="Arial"/>
            </a:endParaRPr>
          </a:p>
        </p:txBody>
      </p:sp>
      <p:sp>
        <p:nvSpPr>
          <p:cNvPr id="567" name="Google Shape;567;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8" name="Google Shape;568;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9" name="Google Shape;569;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7"/>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p48"/>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Boost equality</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b="0" i="0" sz="2400" u="none" cap="none" strike="noStrike">
              <a:solidFill>
                <a:srgbClr val="000000"/>
              </a:solidFill>
              <a:latin typeface="Arial"/>
              <a:ea typeface="Arial"/>
              <a:cs typeface="Arial"/>
              <a:sym typeface="Arial"/>
            </a:endParaRPr>
          </a:p>
        </p:txBody>
      </p:sp>
      <p:sp>
        <p:nvSpPr>
          <p:cNvPr id="578" name="Google Shape;578;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9" name="Google Shape;579;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0" name="Google Shape;580;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48"/>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p49"/>
          <p:cNvSpPr txBox="1"/>
          <p:nvPr/>
        </p:nvSpPr>
        <p:spPr>
          <a:xfrm>
            <a:off x="2611550" y="419875"/>
            <a:ext cx="4568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Promote diversity and inclusivity</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b="0" i="0" sz="2400" u="none" cap="none" strike="noStrike">
              <a:solidFill>
                <a:srgbClr val="000000"/>
              </a:solidFill>
              <a:latin typeface="Arial"/>
              <a:ea typeface="Arial"/>
              <a:cs typeface="Arial"/>
              <a:sym typeface="Arial"/>
            </a:endParaRPr>
          </a:p>
        </p:txBody>
      </p:sp>
      <p:sp>
        <p:nvSpPr>
          <p:cNvPr id="589" name="Google Shape;589;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0" name="Google Shape;590;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1" name="Google Shape;591;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49"/>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5"/>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open licences?</a:t>
            </a:r>
            <a:endParaRPr b="1" i="0" sz="3700" u="none" cap="none" strike="noStrike">
              <a:solidFill>
                <a:srgbClr val="004993"/>
              </a:solidFill>
              <a:latin typeface="Open Sans"/>
              <a:ea typeface="Open Sans"/>
              <a:cs typeface="Open Sans"/>
              <a:sym typeface="Open Sans"/>
            </a:endParaRPr>
          </a:p>
        </p:txBody>
      </p:sp>
      <p:sp>
        <p:nvSpPr>
          <p:cNvPr id="100" name="Google Shape;10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02" name="Google Shape;10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03" name="Google Shape;103;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4" name="Google Shape;10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p50"/>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400" u="none" cap="none" strike="noStrike">
                <a:solidFill>
                  <a:srgbClr val="004993"/>
                </a:solidFill>
                <a:latin typeface="Open Sans"/>
                <a:ea typeface="Open Sans"/>
                <a:cs typeface="Open Sans"/>
                <a:sym typeface="Open Sans"/>
              </a:rPr>
              <a:t>Foster citizen science</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Knowledge can be created by everyone, and the availability of materials makes it easier for people to continue </a:t>
            </a:r>
            <a:br>
              <a:rPr b="0" i="0" lang="en" sz="2400" u="none" cap="none" strike="noStrike">
                <a:solidFill>
                  <a:srgbClr val="004993"/>
                </a:solidFill>
                <a:latin typeface="Open Sans"/>
                <a:ea typeface="Open Sans"/>
                <a:cs typeface="Open Sans"/>
                <a:sym typeface="Open Sans"/>
              </a:rPr>
            </a:br>
            <a:r>
              <a:rPr b="0" i="0" lang="en" sz="2400" u="none" cap="none" strike="noStrike">
                <a:solidFill>
                  <a:srgbClr val="004993"/>
                </a:solidFill>
                <a:latin typeface="Open Sans"/>
                <a:ea typeface="Open Sans"/>
                <a:cs typeface="Open Sans"/>
                <a:sym typeface="Open Sans"/>
              </a:rPr>
              <a:t>gaining knowledge.</a:t>
            </a:r>
            <a:endParaRPr b="0" i="0" sz="2400" u="none" cap="none" strike="noStrike">
              <a:solidFill>
                <a:srgbClr val="000000"/>
              </a:solidFill>
              <a:latin typeface="Arial"/>
              <a:ea typeface="Arial"/>
              <a:cs typeface="Arial"/>
              <a:sym typeface="Arial"/>
            </a:endParaRPr>
          </a:p>
        </p:txBody>
      </p:sp>
      <p:sp>
        <p:nvSpPr>
          <p:cNvPr id="600" name="Google Shape;600;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1" name="Google Shape;601;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2" name="Google Shape;602;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5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10" name="Google Shape;610;p51"/>
          <p:cNvSpPr txBox="1"/>
          <p:nvPr/>
        </p:nvSpPr>
        <p:spPr>
          <a:xfrm>
            <a:off x="2594775" y="115225"/>
            <a:ext cx="4946700" cy="3195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1" i="0" lang="en" sz="2400" u="none" cap="none" strike="noStrike">
                <a:solidFill>
                  <a:srgbClr val="004993"/>
                </a:solidFill>
                <a:latin typeface="Open Sans"/>
                <a:ea typeface="Open Sans"/>
                <a:cs typeface="Open Sans"/>
                <a:sym typeface="Open Sans"/>
              </a:rPr>
              <a:t>Enhance quality</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400" u="none" cap="none" strike="noStrike">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no doubts means no improvements.</a:t>
            </a:r>
            <a:endParaRPr b="0" i="0" sz="2400" u="none" cap="none" strike="noStrike">
              <a:solidFill>
                <a:srgbClr val="004993"/>
              </a:solidFill>
              <a:latin typeface="Open Sans"/>
              <a:ea typeface="Open Sans"/>
              <a:cs typeface="Open Sans"/>
              <a:sym typeface="Open Sans"/>
            </a:endParaRPr>
          </a:p>
        </p:txBody>
      </p:sp>
      <p:sp>
        <p:nvSpPr>
          <p:cNvPr id="611" name="Google Shape;611;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2" name="Google Shape;612;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13" name="Google Shape;613;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4" name="Google Shape;614;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51"/>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9" name="Shape 619"/>
        <p:cNvGrpSpPr/>
        <p:nvPr/>
      </p:nvGrpSpPr>
      <p:grpSpPr>
        <a:xfrm>
          <a:off x="0" y="0"/>
          <a:ext cx="0" cy="0"/>
          <a:chOff x="0" y="0"/>
          <a:chExt cx="0" cy="0"/>
        </a:xfrm>
      </p:grpSpPr>
      <p:sp>
        <p:nvSpPr>
          <p:cNvPr id="620" name="Google Shape;620;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1" name="Google Shape;621;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22" name="Google Shape;622;p52"/>
          <p:cNvSpPr txBox="1"/>
          <p:nvPr/>
        </p:nvSpPr>
        <p:spPr>
          <a:xfrm>
            <a:off x="2759125" y="767125"/>
            <a:ext cx="4688100" cy="1954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 sz="2300" u="none" cap="none" strike="noStrike">
                <a:solidFill>
                  <a:srgbClr val="004993"/>
                </a:solidFill>
                <a:latin typeface="Open Sans"/>
                <a:ea typeface="Open Sans"/>
                <a:cs typeface="Open Sans"/>
                <a:sym typeface="Open Sans"/>
              </a:rPr>
              <a:t>Expand boundaries</a:t>
            </a:r>
            <a:endParaRPr b="1"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 sz="2300" u="none" cap="none" strike="noStrike">
                <a:solidFill>
                  <a:srgbClr val="004993"/>
                </a:solidFill>
                <a:latin typeface="Open Sans"/>
                <a:ea typeface="Open Sans"/>
                <a:cs typeface="Open Sans"/>
                <a:sym typeface="Open Sans"/>
              </a:rPr>
              <a:t>OER are a wonderful way to share knowledge across borders that enable adaptations that truly work locally.</a:t>
            </a:r>
            <a:endParaRPr b="0" i="0" sz="2300" u="none" cap="none" strike="noStrike">
              <a:solidFill>
                <a:srgbClr val="004993"/>
              </a:solidFill>
              <a:latin typeface="Arial"/>
              <a:ea typeface="Arial"/>
              <a:cs typeface="Arial"/>
              <a:sym typeface="Arial"/>
            </a:endParaRPr>
          </a:p>
        </p:txBody>
      </p:sp>
      <p:sp>
        <p:nvSpPr>
          <p:cNvPr id="623" name="Google Shape;623;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24" name="Google Shape;624;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25" name="Google Shape;625;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52"/>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Benefits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of Open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Education </a:t>
            </a:r>
            <a:endParaRPr b="1" i="0" sz="2300" u="none" cap="none" strike="noStrike">
              <a:solidFill>
                <a:srgbClr val="FFFFFF"/>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300"/>
              <a:buFont typeface="Arial"/>
              <a:buNone/>
            </a:pPr>
            <a:r>
              <a:rPr b="1" i="0" lang="en" sz="2300" u="none" cap="none" strike="noStrike">
                <a:solidFill>
                  <a:srgbClr val="FFFFFF"/>
                </a:solidFill>
                <a:latin typeface="Open Sans"/>
                <a:ea typeface="Open Sans"/>
                <a:cs typeface="Open Sans"/>
                <a:sym typeface="Open Sans"/>
              </a:rPr>
              <a:t>for </a:t>
            </a:r>
            <a:r>
              <a:rPr b="1" i="0" lang="en" sz="2300" u="none" cap="none" strike="noStrike">
                <a:solidFill>
                  <a:schemeClr val="lt1"/>
                </a:solidFill>
                <a:latin typeface="Open Sans"/>
                <a:ea typeface="Open Sans"/>
                <a:cs typeface="Open Sans"/>
                <a:sym typeface="Open Sans"/>
              </a:rPr>
              <a:t>all</a:t>
            </a:r>
            <a:endParaRPr b="1"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30" name="Shape 630"/>
        <p:cNvGrpSpPr/>
        <p:nvPr/>
      </p:nvGrpSpPr>
      <p:grpSpPr>
        <a:xfrm>
          <a:off x="0" y="0"/>
          <a:ext cx="0" cy="0"/>
          <a:chOff x="0" y="0"/>
          <a:chExt cx="0" cy="0"/>
        </a:xfrm>
      </p:grpSpPr>
      <p:sp>
        <p:nvSpPr>
          <p:cNvPr id="631" name="Google Shape;631;p5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2" name="Google Shape;632;p5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3" name="Google Shape;633;p53"/>
          <p:cNvSpPr txBox="1"/>
          <p:nvPr/>
        </p:nvSpPr>
        <p:spPr>
          <a:xfrm>
            <a:off x="2673813" y="333819"/>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Support professional developme</a:t>
            </a:r>
            <a:r>
              <a:rPr b="1" lang="en" sz="2000">
                <a:solidFill>
                  <a:srgbClr val="B9E9F6"/>
                </a:solidFill>
                <a:latin typeface="Open Sans"/>
                <a:ea typeface="Open Sans"/>
                <a:cs typeface="Open Sans"/>
                <a:sym typeface="Open Sans"/>
              </a:rPr>
              <a:t>n</a:t>
            </a:r>
            <a:r>
              <a:rPr b="1" i="0" lang="en" sz="2000" u="none" cap="none" strike="noStrike">
                <a:solidFill>
                  <a:srgbClr val="B9E9F6"/>
                </a:solidFill>
                <a:latin typeface="Open Sans"/>
                <a:ea typeface="Open Sans"/>
                <a:cs typeface="Open Sans"/>
                <a:sym typeface="Open Sans"/>
              </a:rPr>
              <a:t>t</a:t>
            </a:r>
            <a:endParaRPr b="1" i="0" sz="2000" u="none" cap="none" strike="noStrike">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Engaging at a library, institutional, national or international level with OER and OE governance can be a professional development opportunity and growth path outside of the “traditional” or more established fields of expertise (e.g., collection forming, metadata, etc.).</a:t>
            </a:r>
            <a:endParaRPr b="0" i="0" sz="2000" u="none" cap="none" strike="noStrike">
              <a:solidFill>
                <a:srgbClr val="B9E9F6"/>
              </a:solidFill>
              <a:latin typeface="Arial"/>
              <a:ea typeface="Arial"/>
              <a:cs typeface="Arial"/>
              <a:sym typeface="Arial"/>
            </a:endParaRPr>
          </a:p>
        </p:txBody>
      </p:sp>
      <p:sp>
        <p:nvSpPr>
          <p:cNvPr id="634" name="Google Shape;634;p5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35" name="Google Shape;635;p53"/>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36" name="Google Shape;636;p5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37" name="Google Shape;637;p5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41" name="Shape 641"/>
        <p:cNvGrpSpPr/>
        <p:nvPr/>
      </p:nvGrpSpPr>
      <p:grpSpPr>
        <a:xfrm>
          <a:off x="0" y="0"/>
          <a:ext cx="0" cy="0"/>
          <a:chOff x="0" y="0"/>
          <a:chExt cx="0" cy="0"/>
        </a:xfrm>
      </p:grpSpPr>
      <p:sp>
        <p:nvSpPr>
          <p:cNvPr id="642" name="Google Shape;642;p54"/>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3" name="Google Shape;643;p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4" name="Google Shape;644;p54"/>
          <p:cNvSpPr txBox="1"/>
          <p:nvPr/>
        </p:nvSpPr>
        <p:spPr>
          <a:xfrm>
            <a:off x="2682042" y="574344"/>
            <a:ext cx="4645200" cy="271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80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Recognition as valued partners</a:t>
            </a:r>
            <a:endParaRPr b="1" sz="2000">
              <a:solidFill>
                <a:srgbClr val="B9E9F6"/>
              </a:solidFill>
              <a:latin typeface="Open Sans"/>
              <a:ea typeface="Open Sans"/>
              <a:cs typeface="Open Sans"/>
              <a:sym typeface="Open Sans"/>
            </a:endParaRPr>
          </a:p>
          <a:p>
            <a:pPr indent="0" lvl="0" marL="0" marR="0" rtl="0" algn="l">
              <a:lnSpc>
                <a:spcPct val="100000"/>
              </a:lnSpc>
              <a:spcBef>
                <a:spcPts val="80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Thanks to their expertise in open pedagogy and open licences, librarians are recognised by educators and researchers as trusted partners in finding, adapting and creating reliable educational resources.</a:t>
            </a:r>
            <a:endParaRPr b="0" i="0" sz="2000" u="none" cap="none" strike="noStrike">
              <a:solidFill>
                <a:srgbClr val="B9E9F6"/>
              </a:solidFill>
              <a:latin typeface="Arial"/>
              <a:ea typeface="Arial"/>
              <a:cs typeface="Arial"/>
              <a:sym typeface="Arial"/>
            </a:endParaRPr>
          </a:p>
        </p:txBody>
      </p:sp>
      <p:sp>
        <p:nvSpPr>
          <p:cNvPr id="645" name="Google Shape;645;p54"/>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46" name="Google Shape;646;p54"/>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a:t>
            </a:r>
            <a:r>
              <a:rPr b="1" i="0" lang="en" sz="2200" u="none" cap="none" strike="noStrike">
                <a:solidFill>
                  <a:schemeClr val="lt1"/>
                </a:solidFill>
                <a:latin typeface="Open Sans"/>
                <a:ea typeface="Open Sans"/>
                <a:cs typeface="Open Sans"/>
                <a:sym typeface="Open Sans"/>
              </a:rPr>
              <a:t>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47" name="Google Shape;647;p54"/>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48" name="Google Shape;648;p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52" name="Shape 652"/>
        <p:cNvGrpSpPr/>
        <p:nvPr/>
      </p:nvGrpSpPr>
      <p:grpSpPr>
        <a:xfrm>
          <a:off x="0" y="0"/>
          <a:ext cx="0" cy="0"/>
          <a:chOff x="0" y="0"/>
          <a:chExt cx="0" cy="0"/>
        </a:xfrm>
      </p:grpSpPr>
      <p:sp>
        <p:nvSpPr>
          <p:cNvPr id="653" name="Google Shape;653;p55"/>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4" name="Google Shape;654;p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5" name="Google Shape;655;p55"/>
          <p:cNvSpPr txBox="1"/>
          <p:nvPr/>
        </p:nvSpPr>
        <p:spPr>
          <a:xfrm>
            <a:off x="2745725" y="167937"/>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Develop synergies with open science</a:t>
            </a:r>
            <a:endParaRPr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Open Science and Open Education are often separate and knowledge is held by different professionals. Librarians can connect these two areas with a more holistic approach to Open, fostering an open culture within the institution/academic community.</a:t>
            </a:r>
            <a:endParaRPr b="0" i="0" sz="2000" u="none" cap="none" strike="noStrike">
              <a:solidFill>
                <a:srgbClr val="B9E9F6"/>
              </a:solidFill>
              <a:latin typeface="Arial"/>
              <a:ea typeface="Arial"/>
              <a:cs typeface="Arial"/>
              <a:sym typeface="Arial"/>
            </a:endParaRPr>
          </a:p>
        </p:txBody>
      </p:sp>
      <p:sp>
        <p:nvSpPr>
          <p:cNvPr id="656" name="Google Shape;656;p55"/>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57" name="Google Shape;657;p55"/>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58" name="Google Shape;658;p55"/>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59" name="Google Shape;659;p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63" name="Shape 663"/>
        <p:cNvGrpSpPr/>
        <p:nvPr/>
      </p:nvGrpSpPr>
      <p:grpSpPr>
        <a:xfrm>
          <a:off x="0" y="0"/>
          <a:ext cx="0" cy="0"/>
          <a:chOff x="0" y="0"/>
          <a:chExt cx="0" cy="0"/>
        </a:xfrm>
      </p:grpSpPr>
      <p:sp>
        <p:nvSpPr>
          <p:cNvPr id="664" name="Google Shape;664;p56"/>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5" name="Google Shape;665;p5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6" name="Google Shape;666;p56"/>
          <p:cNvSpPr txBox="1"/>
          <p:nvPr/>
        </p:nvSpPr>
        <p:spPr>
          <a:xfrm>
            <a:off x="2673813" y="215851"/>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Promote collaboration and knowledge sharing</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Librarians play a fundamental part in facilitating collaboration by curating open resources, organising training sessions and workshops on open education topics, and fostering communities of practice around Open Education which also expands their own professional networks.</a:t>
            </a:r>
            <a:endParaRPr b="0" i="0" sz="2000" u="none" cap="none" strike="noStrike">
              <a:solidFill>
                <a:srgbClr val="B9E9F6"/>
              </a:solidFill>
              <a:latin typeface="Arial"/>
              <a:ea typeface="Arial"/>
              <a:cs typeface="Arial"/>
              <a:sym typeface="Arial"/>
            </a:endParaRPr>
          </a:p>
        </p:txBody>
      </p:sp>
      <p:sp>
        <p:nvSpPr>
          <p:cNvPr id="667" name="Google Shape;667;p56"/>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68" name="Google Shape;668;p56"/>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69" name="Google Shape;669;p56"/>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70" name="Google Shape;670;p5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74" name="Shape 674"/>
        <p:cNvGrpSpPr/>
        <p:nvPr/>
      </p:nvGrpSpPr>
      <p:grpSpPr>
        <a:xfrm>
          <a:off x="0" y="0"/>
          <a:ext cx="0" cy="0"/>
          <a:chOff x="0" y="0"/>
          <a:chExt cx="0" cy="0"/>
        </a:xfrm>
      </p:grpSpPr>
      <p:sp>
        <p:nvSpPr>
          <p:cNvPr id="675" name="Google Shape;675;p57"/>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6" name="Google Shape;676;p5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7" name="Google Shape;677;p57"/>
          <p:cNvSpPr txBox="1"/>
          <p:nvPr/>
        </p:nvSpPr>
        <p:spPr>
          <a:xfrm>
            <a:off x="2679554" y="167937"/>
            <a:ext cx="4645200" cy="3228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Reduce costs</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Save library budgets on the purchasing of expensive and restrictive licences for commercial publications, also when advising teachers and students with OER alternatives to class literature. This benefit contributes to the necessary Open Access Transition of library and university budgets in the long run. </a:t>
            </a:r>
            <a:endParaRPr b="0" i="0" sz="2000" u="none" cap="none" strike="noStrike">
              <a:solidFill>
                <a:srgbClr val="B9E9F6"/>
              </a:solidFill>
              <a:latin typeface="Arial"/>
              <a:ea typeface="Arial"/>
              <a:cs typeface="Arial"/>
              <a:sym typeface="Arial"/>
            </a:endParaRPr>
          </a:p>
        </p:txBody>
      </p:sp>
      <p:sp>
        <p:nvSpPr>
          <p:cNvPr id="678" name="Google Shape;678;p57"/>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79" name="Google Shape;679;p57"/>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80" name="Google Shape;680;p57"/>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81" name="Google Shape;681;p5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85" name="Shape 685"/>
        <p:cNvGrpSpPr/>
        <p:nvPr/>
      </p:nvGrpSpPr>
      <p:grpSpPr>
        <a:xfrm>
          <a:off x="0" y="0"/>
          <a:ext cx="0" cy="0"/>
          <a:chOff x="0" y="0"/>
          <a:chExt cx="0" cy="0"/>
        </a:xfrm>
      </p:grpSpPr>
      <p:sp>
        <p:nvSpPr>
          <p:cNvPr id="686" name="Google Shape;686;p58"/>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7" name="Google Shape;687;p5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88" name="Google Shape;688;p58"/>
          <p:cNvSpPr txBox="1"/>
          <p:nvPr/>
        </p:nvSpPr>
        <p:spPr>
          <a:xfrm>
            <a:off x="2657354" y="579387"/>
            <a:ext cx="4645200" cy="2305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Attract new librarians to the profession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The strong link between Open Education and social justice makes librarianship an appealing career choice for emerging professionals and new cohorts of librarians.</a:t>
            </a:r>
            <a:endParaRPr b="0" i="0" sz="2000" u="none" cap="none" strike="noStrike">
              <a:solidFill>
                <a:srgbClr val="B9E9F6"/>
              </a:solidFill>
              <a:latin typeface="Arial"/>
              <a:ea typeface="Arial"/>
              <a:cs typeface="Arial"/>
              <a:sym typeface="Arial"/>
            </a:endParaRPr>
          </a:p>
        </p:txBody>
      </p:sp>
      <p:sp>
        <p:nvSpPr>
          <p:cNvPr id="689" name="Google Shape;689;p58"/>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0" name="Google Shape;690;p58"/>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691" name="Google Shape;691;p58"/>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692" name="Google Shape;692;p5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696" name="Shape 696"/>
        <p:cNvGrpSpPr/>
        <p:nvPr/>
      </p:nvGrpSpPr>
      <p:grpSpPr>
        <a:xfrm>
          <a:off x="0" y="0"/>
          <a:ext cx="0" cy="0"/>
          <a:chOff x="0" y="0"/>
          <a:chExt cx="0" cy="0"/>
        </a:xfrm>
      </p:grpSpPr>
      <p:sp>
        <p:nvSpPr>
          <p:cNvPr id="697" name="Google Shape;697;p59"/>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8" name="Google Shape;698;p5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99" name="Google Shape;699;p59"/>
          <p:cNvSpPr txBox="1"/>
          <p:nvPr/>
        </p:nvSpPr>
        <p:spPr>
          <a:xfrm>
            <a:off x="2657354" y="373762"/>
            <a:ext cx="4645200" cy="2920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Expand recognition</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Developers and enablers of OER gain a reputation worldwide for their works that advocate openness and other universal values. The already valued role of librarians/information specialists as curators of educational materials becomes even more prominent with OE.</a:t>
            </a:r>
            <a:endParaRPr b="0" i="0" sz="2000" u="none" cap="none" strike="noStrike">
              <a:solidFill>
                <a:srgbClr val="B9E9F6"/>
              </a:solidFill>
              <a:latin typeface="Arial"/>
              <a:ea typeface="Arial"/>
              <a:cs typeface="Arial"/>
              <a:sym typeface="Arial"/>
            </a:endParaRPr>
          </a:p>
        </p:txBody>
      </p:sp>
      <p:sp>
        <p:nvSpPr>
          <p:cNvPr id="700" name="Google Shape;700;p59"/>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1" name="Google Shape;701;p59"/>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02" name="Google Shape;702;p59"/>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03" name="Google Shape;703;p5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6"/>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can you do</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with OER?</a:t>
            </a:r>
            <a:endParaRPr b="1" i="0" sz="3700" u="none" cap="none" strike="noStrike">
              <a:solidFill>
                <a:srgbClr val="004993"/>
              </a:solidFill>
              <a:latin typeface="Open Sans"/>
              <a:ea typeface="Open Sans"/>
              <a:cs typeface="Open Sans"/>
              <a:sym typeface="Open Sans"/>
            </a:endParaRPr>
          </a:p>
        </p:txBody>
      </p:sp>
      <p:sp>
        <p:nvSpPr>
          <p:cNvPr id="110" name="Google Shape;110;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12" name="Google Shape;112;p6"/>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13" name="Google Shape;113;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4" name="Google Shape;114;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07" name="Shape 707"/>
        <p:cNvGrpSpPr/>
        <p:nvPr/>
      </p:nvGrpSpPr>
      <p:grpSpPr>
        <a:xfrm>
          <a:off x="0" y="0"/>
          <a:ext cx="0" cy="0"/>
          <a:chOff x="0" y="0"/>
          <a:chExt cx="0" cy="0"/>
        </a:xfrm>
      </p:grpSpPr>
      <p:sp>
        <p:nvSpPr>
          <p:cNvPr id="708" name="Google Shape;708;p60"/>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09" name="Google Shape;709;p6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0" name="Google Shape;710;p60"/>
          <p:cNvSpPr txBox="1"/>
          <p:nvPr/>
        </p:nvSpPr>
        <p:spPr>
          <a:xfrm>
            <a:off x="2657354" y="1195137"/>
            <a:ext cx="4645200" cy="1073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Increase impact and outreach</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Help expand librarians’ outreach and impact beyond their own institution.</a:t>
            </a:r>
            <a:endParaRPr b="0" i="0" sz="2000" u="none" cap="none" strike="noStrike">
              <a:solidFill>
                <a:srgbClr val="B9E9F6"/>
              </a:solidFill>
              <a:latin typeface="Arial"/>
              <a:ea typeface="Arial"/>
              <a:cs typeface="Arial"/>
              <a:sym typeface="Arial"/>
            </a:endParaRPr>
          </a:p>
        </p:txBody>
      </p:sp>
      <p:sp>
        <p:nvSpPr>
          <p:cNvPr id="711" name="Google Shape;711;p60"/>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12" name="Google Shape;712;p60"/>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13" name="Google Shape;713;p60"/>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14" name="Google Shape;714;p6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18" name="Shape 718"/>
        <p:cNvGrpSpPr/>
        <p:nvPr/>
      </p:nvGrpSpPr>
      <p:grpSpPr>
        <a:xfrm>
          <a:off x="0" y="0"/>
          <a:ext cx="0" cy="0"/>
          <a:chOff x="0" y="0"/>
          <a:chExt cx="0" cy="0"/>
        </a:xfrm>
      </p:grpSpPr>
      <p:sp>
        <p:nvSpPr>
          <p:cNvPr id="719" name="Google Shape;719;p61"/>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0" name="Google Shape;720;p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1" name="Google Shape;721;p61"/>
          <p:cNvSpPr txBox="1"/>
          <p:nvPr/>
        </p:nvSpPr>
        <p:spPr>
          <a:xfrm>
            <a:off x="2657354" y="1056862"/>
            <a:ext cx="4645200" cy="1381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Contribute to achieving the SDGs</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Help make a more concrete and measurable contribution to achieving the SDGs.</a:t>
            </a:r>
            <a:endParaRPr b="0" i="0" sz="2000" u="none" cap="none" strike="noStrike">
              <a:solidFill>
                <a:srgbClr val="B9E9F6"/>
              </a:solidFill>
              <a:latin typeface="Arial"/>
              <a:ea typeface="Arial"/>
              <a:cs typeface="Arial"/>
              <a:sym typeface="Arial"/>
            </a:endParaRPr>
          </a:p>
        </p:txBody>
      </p:sp>
      <p:sp>
        <p:nvSpPr>
          <p:cNvPr id="722" name="Google Shape;722;p61"/>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23" name="Google Shape;723;p61"/>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24" name="Google Shape;724;p61"/>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25" name="Google Shape;725;p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29" name="Shape 729"/>
        <p:cNvGrpSpPr/>
        <p:nvPr/>
      </p:nvGrpSpPr>
      <p:grpSpPr>
        <a:xfrm>
          <a:off x="0" y="0"/>
          <a:ext cx="0" cy="0"/>
          <a:chOff x="0" y="0"/>
          <a:chExt cx="0" cy="0"/>
        </a:xfrm>
      </p:grpSpPr>
      <p:sp>
        <p:nvSpPr>
          <p:cNvPr id="730" name="Google Shape;730;p62"/>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1" name="Google Shape;731;p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2" name="Google Shape;732;p62"/>
          <p:cNvSpPr txBox="1"/>
          <p:nvPr/>
        </p:nvSpPr>
        <p:spPr>
          <a:xfrm>
            <a:off x="2679529" y="78353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Align with EDI strategy</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Librarians use OE as a strategic tool to advance Equity, Diversity, and Inclusion goals, ensuring learning environments are accessible and inclusive for all.</a:t>
            </a:r>
            <a:endParaRPr b="0" i="0" sz="2000" u="none" cap="none" strike="noStrike">
              <a:solidFill>
                <a:srgbClr val="B9E9F6"/>
              </a:solidFill>
              <a:latin typeface="Arial"/>
              <a:ea typeface="Arial"/>
              <a:cs typeface="Arial"/>
              <a:sym typeface="Arial"/>
            </a:endParaRPr>
          </a:p>
        </p:txBody>
      </p:sp>
      <p:sp>
        <p:nvSpPr>
          <p:cNvPr id="733" name="Google Shape;733;p62"/>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34" name="Google Shape;734;p62"/>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35" name="Google Shape;735;p62"/>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36" name="Google Shape;736;p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4993"/>
        </a:solidFill>
      </p:bgPr>
    </p:bg>
    <p:spTree>
      <p:nvGrpSpPr>
        <p:cNvPr id="740" name="Shape 740"/>
        <p:cNvGrpSpPr/>
        <p:nvPr/>
      </p:nvGrpSpPr>
      <p:grpSpPr>
        <a:xfrm>
          <a:off x="0" y="0"/>
          <a:ext cx="0" cy="0"/>
          <a:chOff x="0" y="0"/>
          <a:chExt cx="0" cy="0"/>
        </a:xfrm>
      </p:grpSpPr>
      <p:sp>
        <p:nvSpPr>
          <p:cNvPr id="741" name="Google Shape;741;p63"/>
          <p:cNvSpPr/>
          <p:nvPr/>
        </p:nvSpPr>
        <p:spPr>
          <a:xfrm>
            <a:off x="0" y="-39826"/>
            <a:ext cx="1829400" cy="3543600"/>
          </a:xfrm>
          <a:prstGeom prst="rect">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2" name="Google Shape;742;p6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3" name="Google Shape;743;p63"/>
          <p:cNvSpPr txBox="1"/>
          <p:nvPr/>
        </p:nvSpPr>
        <p:spPr>
          <a:xfrm>
            <a:off x="2679529" y="783537"/>
            <a:ext cx="4645200" cy="1997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1" i="0" lang="en" sz="2000" u="none" cap="none" strike="noStrike">
                <a:solidFill>
                  <a:srgbClr val="B9E9F6"/>
                </a:solidFill>
                <a:latin typeface="Open Sans"/>
                <a:ea typeface="Open Sans"/>
                <a:cs typeface="Open Sans"/>
                <a:sym typeface="Open Sans"/>
              </a:rPr>
              <a:t>Support colleagues and be supported by colleagues</a:t>
            </a:r>
            <a:endParaRPr b="1" sz="2000">
              <a:solidFill>
                <a:srgbClr val="B9E9F6"/>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900"/>
              <a:buFont typeface="Arial"/>
              <a:buNone/>
            </a:pPr>
            <a:r>
              <a:rPr b="0" i="0" lang="en" sz="2000" u="none" cap="none" strike="noStrike">
                <a:solidFill>
                  <a:srgbClr val="B9E9F6"/>
                </a:solidFill>
                <a:latin typeface="Open Sans"/>
                <a:ea typeface="Open Sans"/>
                <a:cs typeface="Open Sans"/>
                <a:sym typeface="Open Sans"/>
              </a:rPr>
              <a:t>Librarians cultivate lifelong learning by providing diverse educational opportunities and fostering mutual support within their communities.</a:t>
            </a:r>
            <a:endParaRPr b="0" i="0" sz="2000" u="none" cap="none" strike="noStrike">
              <a:solidFill>
                <a:srgbClr val="B9E9F6"/>
              </a:solidFill>
              <a:latin typeface="Arial"/>
              <a:ea typeface="Arial"/>
              <a:cs typeface="Arial"/>
              <a:sym typeface="Arial"/>
            </a:endParaRPr>
          </a:p>
        </p:txBody>
      </p:sp>
      <p:sp>
        <p:nvSpPr>
          <p:cNvPr id="744" name="Google Shape;744;p63"/>
          <p:cNvSpPr/>
          <p:nvPr/>
        </p:nvSpPr>
        <p:spPr>
          <a:xfrm>
            <a:off x="1107417" y="1119844"/>
            <a:ext cx="1368000" cy="1255500"/>
          </a:xfrm>
          <a:prstGeom prst="ellipse">
            <a:avLst/>
          </a:prstGeom>
          <a:solidFill>
            <a:srgbClr val="45BEDF"/>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745" name="Google Shape;745;p63"/>
          <p:cNvSpPr txBox="1"/>
          <p:nvPr/>
        </p:nvSpPr>
        <p:spPr>
          <a:xfrm>
            <a:off x="193500" y="1165272"/>
            <a:ext cx="2078400" cy="1233900"/>
          </a:xfrm>
          <a:prstGeom prst="rect">
            <a:avLst/>
          </a:prstGeom>
          <a:noFill/>
          <a:ln>
            <a:noFill/>
          </a:ln>
        </p:spPr>
        <p:txBody>
          <a:bodyPr anchorCtr="0" anchor="t" bIns="74375" lIns="74375" spcFirstLastPara="1" rIns="74375" wrap="square" tIns="74375">
            <a:spAutoFit/>
          </a:bodyPr>
          <a:lstStyle/>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Benefits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of Open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Education </a:t>
            </a:r>
            <a:endParaRPr b="1" i="0" sz="2200" u="none" cap="none" strike="noStrike">
              <a:solidFill>
                <a:srgbClr val="004993"/>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200"/>
              <a:buFont typeface="Arial"/>
              <a:buNone/>
            </a:pPr>
            <a:r>
              <a:rPr b="1" i="0" lang="en" sz="2200" u="none" cap="none" strike="noStrike">
                <a:solidFill>
                  <a:srgbClr val="004993"/>
                </a:solidFill>
                <a:latin typeface="Open Sans"/>
                <a:ea typeface="Open Sans"/>
                <a:cs typeface="Open Sans"/>
                <a:sym typeface="Open Sans"/>
              </a:rPr>
              <a:t>for </a:t>
            </a:r>
            <a:r>
              <a:rPr b="1" i="0" lang="en" sz="2200" u="none" cap="none" strike="noStrike">
                <a:solidFill>
                  <a:srgbClr val="FFDE59"/>
                </a:solidFill>
                <a:latin typeface="Open Sans"/>
                <a:ea typeface="Open Sans"/>
                <a:cs typeface="Open Sans"/>
                <a:sym typeface="Open Sans"/>
              </a:rPr>
              <a:t>librarians</a:t>
            </a:r>
            <a:endParaRPr b="1" i="0" sz="2200" u="none" cap="none" strike="noStrike">
              <a:solidFill>
                <a:srgbClr val="FFDE59"/>
              </a:solidFill>
              <a:latin typeface="Open Sans"/>
              <a:ea typeface="Open Sans"/>
              <a:cs typeface="Open Sans"/>
              <a:sym typeface="Open Sans"/>
            </a:endParaRPr>
          </a:p>
        </p:txBody>
      </p:sp>
      <p:cxnSp>
        <p:nvCxnSpPr>
          <p:cNvPr id="746" name="Google Shape;746;p63"/>
          <p:cNvCxnSpPr/>
          <p:nvPr/>
        </p:nvCxnSpPr>
        <p:spPr>
          <a:xfrm>
            <a:off x="0" y="3503769"/>
            <a:ext cx="7647900" cy="0"/>
          </a:xfrm>
          <a:prstGeom prst="straightConnector1">
            <a:avLst/>
          </a:prstGeom>
          <a:noFill/>
          <a:ln cap="flat" cmpd="sng" w="9525">
            <a:solidFill>
              <a:srgbClr val="004993"/>
            </a:solidFill>
            <a:prstDash val="solid"/>
            <a:round/>
            <a:headEnd len="sm" w="sm" type="none"/>
            <a:tailEnd len="sm" w="sm" type="none"/>
          </a:ln>
        </p:spPr>
      </p:cxnSp>
      <p:pic>
        <p:nvPicPr>
          <p:cNvPr id="747" name="Google Shape;747;p6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7"/>
          <p:cNvSpPr txBox="1"/>
          <p:nvPr/>
        </p:nvSpPr>
        <p:spPr>
          <a:xfrm>
            <a:off x="3394642"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should be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accessible</a:t>
            </a:r>
            <a:endParaRPr b="1" i="0" sz="3700" u="none" cap="none" strike="noStrike">
              <a:solidFill>
                <a:srgbClr val="004993"/>
              </a:solidFill>
              <a:latin typeface="Open Sans"/>
              <a:ea typeface="Open Sans"/>
              <a:cs typeface="Open Sans"/>
              <a:sym typeface="Open Sans"/>
            </a:endParaRPr>
          </a:p>
        </p:txBody>
      </p:sp>
      <p:sp>
        <p:nvSpPr>
          <p:cNvPr id="120" name="Google Shape;12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22" name="Google Shape;122;p7"/>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23" name="Google Shape;123;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4" name="Google Shape;124;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8"/>
          <p:cNvSpPr txBox="1"/>
          <p:nvPr/>
        </p:nvSpPr>
        <p:spPr>
          <a:xfrm>
            <a:off x="34003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should be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reusable</a:t>
            </a:r>
            <a:endParaRPr b="1" i="0" sz="3700" u="none" cap="none" strike="noStrike">
              <a:solidFill>
                <a:srgbClr val="004993"/>
              </a:solidFill>
              <a:latin typeface="Open Sans"/>
              <a:ea typeface="Open Sans"/>
              <a:cs typeface="Open Sans"/>
              <a:sym typeface="Open Sans"/>
            </a:endParaRPr>
          </a:p>
        </p:txBody>
      </p:sp>
      <p:sp>
        <p:nvSpPr>
          <p:cNvPr id="130" name="Google Shape;130;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132" name="Google Shape;132;p8"/>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133" name="Google Shape;133;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4" name="Google Shape;134;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9"/>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2600" u="none" cap="none" strike="noStrike">
                <a:solidFill>
                  <a:srgbClr val="004993"/>
                </a:solidFill>
                <a:latin typeface="Open Sans"/>
                <a:ea typeface="Open Sans"/>
                <a:cs typeface="Open Sans"/>
                <a:sym typeface="Open Sans"/>
              </a:rPr>
              <a:t>What are open licences?</a:t>
            </a:r>
            <a:endParaRPr b="1" i="0" sz="2600" u="none" cap="none" strike="noStrike">
              <a:solidFill>
                <a:srgbClr val="004993"/>
              </a:solidFill>
              <a:latin typeface="Open Sans"/>
              <a:ea typeface="Open Sans"/>
              <a:cs typeface="Open Sans"/>
              <a:sym typeface="Open Sans"/>
            </a:endParaRPr>
          </a:p>
        </p:txBody>
      </p:sp>
      <p:sp>
        <p:nvSpPr>
          <p:cNvPr id="140" name="Google Shape;140;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9"/>
          <p:cNvSpPr txBox="1"/>
          <p:nvPr/>
        </p:nvSpPr>
        <p:spPr>
          <a:xfrm>
            <a:off x="1944775" y="1365513"/>
            <a:ext cx="5106600" cy="1627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en" sz="16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re-purpose, adapt and redistribute educational materials.”</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pic>
        <p:nvPicPr>
          <p:cNvPr id="142" name="Google Shape;142;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43" name="Google Shape;143;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44" name="Google Shape;144;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45" name="Google Shape;145;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46" name="Google Shape;146;p9"/>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7" name="Google Shape;147;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sng" cap="none" strike="noStrike">
                <a:solidFill>
                  <a:schemeClr val="hlink"/>
                </a:solidFill>
                <a:latin typeface="Open Sans"/>
                <a:ea typeface="Open Sans"/>
                <a:cs typeface="Open Sans"/>
                <a:sym typeface="Open Sans"/>
                <a:hlinkClick r:id="rId5"/>
              </a:rPr>
              <a:t>https://tinyurl.com/openedrec</a:t>
            </a:r>
            <a:r>
              <a:rPr b="0" i="0" lang="en"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